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73" r:id="rId3"/>
    <p:sldId id="275" r:id="rId4"/>
    <p:sldId id="306" r:id="rId5"/>
    <p:sldId id="307" r:id="rId6"/>
    <p:sldId id="308"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300" r:id="rId26"/>
    <p:sldId id="301" r:id="rId27"/>
    <p:sldId id="302" r:id="rId28"/>
    <p:sldId id="303" r:id="rId29"/>
    <p:sldId id="304" r:id="rId3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7" y="4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72EC96-75EC-453F-9067-1393B9CBBC99}" type="datetimeFigureOut">
              <a:rPr lang="ru-RU" smtClean="0"/>
              <a:t>11.09.2021</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65098-0A15-491B-ACE3-A610C12F3702}" type="slidenum">
              <a:rPr lang="ru-RU" smtClean="0"/>
              <a:t>‹#›</a:t>
            </a:fld>
            <a:endParaRPr lang="ru-RU"/>
          </a:p>
        </p:txBody>
      </p:sp>
    </p:spTree>
    <p:extLst>
      <p:ext uri="{BB962C8B-B14F-4D97-AF65-F5344CB8AC3E}">
        <p14:creationId xmlns:p14="http://schemas.microsoft.com/office/powerpoint/2010/main" val="4194518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D265098-0A15-491B-ACE3-A610C12F3702}" type="slidenum">
              <a:rPr lang="ru-RU" smtClean="0"/>
              <a:t>2</a:t>
            </a:fld>
            <a:endParaRPr lang="ru-RU"/>
          </a:p>
        </p:txBody>
      </p:sp>
    </p:spTree>
    <p:extLst>
      <p:ext uri="{BB962C8B-B14F-4D97-AF65-F5344CB8AC3E}">
        <p14:creationId xmlns:p14="http://schemas.microsoft.com/office/powerpoint/2010/main" val="138851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D265098-0A15-491B-ACE3-A610C12F3702}" type="slidenum">
              <a:rPr lang="ru-RU" smtClean="0"/>
              <a:t>12</a:t>
            </a:fld>
            <a:endParaRPr lang="ru-RU"/>
          </a:p>
        </p:txBody>
      </p:sp>
    </p:spTree>
    <p:extLst>
      <p:ext uri="{BB962C8B-B14F-4D97-AF65-F5344CB8AC3E}">
        <p14:creationId xmlns:p14="http://schemas.microsoft.com/office/powerpoint/2010/main" val="2617735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AF463A-BC7C-46EE-9F1E-7F377CCA4891}" type="datetimeFigureOut">
              <a:rPr lang="en-US" smtClean="0"/>
              <a:pPr/>
              <a:t>9/11/2021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AF463A-BC7C-46EE-9F1E-7F377CCA4891}" type="datetimeFigureOut">
              <a:rPr lang="en-US" smtClean="0"/>
              <a:pPr/>
              <a:t>9/11/2021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add title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3DAC3597-FDEB-4671-907E-567C39CC5E4F}"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9/11/2021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762000"/>
            <a:ext cx="9144000" cy="2590800"/>
          </a:xfrm>
        </p:spPr>
        <p:txBody>
          <a:bodyPr>
            <a:normAutofit/>
          </a:bodyPr>
          <a:lstStyle/>
          <a:p>
            <a:r>
              <a:rPr lang="en-US" sz="4000" b="1" dirty="0">
                <a:solidFill>
                  <a:srgbClr val="FF0000"/>
                </a:solidFill>
                <a:latin typeface="Times New Roman" pitchFamily="18" charset="0"/>
                <a:cs typeface="Times New Roman" pitchFamily="18" charset="0"/>
              </a:rPr>
              <a:t>Labor productivity: essence, role in the development of the enterprise, methods of its measurement.</a:t>
            </a:r>
            <a:br>
              <a:rPr lang="ru-RU" sz="2400" b="1" dirty="0"/>
            </a:br>
            <a:endParaRPr lang="ru-RU" sz="2400" i="1" dirty="0">
              <a:latin typeface="Times New Roman" pitchFamily="18" charset="0"/>
            </a:endParaRPr>
          </a:p>
        </p:txBody>
      </p:sp>
      <p:sp>
        <p:nvSpPr>
          <p:cNvPr id="3" name="Прямоугольник 2"/>
          <p:cNvSpPr/>
          <p:nvPr/>
        </p:nvSpPr>
        <p:spPr>
          <a:xfrm>
            <a:off x="381000" y="3733800"/>
            <a:ext cx="8382000" cy="1736950"/>
          </a:xfrm>
          <a:prstGeom prst="rect">
            <a:avLst/>
          </a:prstGeom>
        </p:spPr>
        <p:txBody>
          <a:bodyPr wrap="square">
            <a:spAutoFit/>
          </a:bodyPr>
          <a:lstStyle/>
          <a:p>
            <a:pPr marL="514350" indent="-514350" algn="just">
              <a:buFont typeface="+mj-lt"/>
              <a:buAutoNum type="arabicPeriod"/>
            </a:pPr>
            <a:r>
              <a:rPr lang="en-US" sz="3200" b="1" dirty="0">
                <a:latin typeface="Times New Roman" pitchFamily="18" charset="0"/>
                <a:cs typeface="Times New Roman" pitchFamily="18" charset="0"/>
              </a:rPr>
              <a:t>Labor productivity: concept, measurement methods </a:t>
            </a:r>
            <a:endParaRPr lang="ru-RU" sz="3200" b="1" dirty="0">
              <a:latin typeface="Times New Roman" pitchFamily="18" charset="0"/>
              <a:cs typeface="Times New Roman" pitchFamily="18" charset="0"/>
            </a:endParaRPr>
          </a:p>
          <a:p>
            <a:pPr marL="514350" indent="-514350" algn="just">
              <a:lnSpc>
                <a:spcPct val="150000"/>
              </a:lnSpc>
              <a:buFont typeface="+mj-lt"/>
              <a:buAutoNum type="arabicPeriod"/>
            </a:pPr>
            <a:r>
              <a:rPr lang="en-US" sz="3200" b="1" dirty="0">
                <a:latin typeface="Times New Roman" pitchFamily="18" charset="0"/>
                <a:cs typeface="Times New Roman" pitchFamily="18" charset="0"/>
              </a:rPr>
              <a:t>Organization of labor at the enterprise</a:t>
            </a:r>
            <a:endParaRPr lang="ru-RU" sz="3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152400" y="228600"/>
            <a:ext cx="8839200" cy="3657600"/>
          </a:xfrm>
        </p:spPr>
        <p:txBody>
          <a:bodyPr>
            <a:normAutofit/>
          </a:bodyPr>
          <a:lstStyle/>
          <a:p>
            <a:pPr algn="l"/>
            <a:r>
              <a:rPr lang="en-US" sz="2200" b="1" dirty="0">
                <a:solidFill>
                  <a:srgbClr val="FF0000"/>
                </a:solidFill>
                <a:latin typeface="Times New Roman" pitchFamily="18" charset="0"/>
                <a:cs typeface="Times New Roman" pitchFamily="18" charset="0"/>
              </a:rPr>
              <a:t>Labor productivity </a:t>
            </a:r>
            <a:r>
              <a:rPr lang="en-US" sz="2200" dirty="0">
                <a:latin typeface="Times New Roman" pitchFamily="18" charset="0"/>
                <a:cs typeface="Times New Roman" pitchFamily="18" charset="0"/>
              </a:rPr>
              <a:t>is understood as the effectiveness (efficiency) of the work of an individual employee or a whole team in the process of manufacturing products or providing services. </a:t>
            </a:r>
            <a:br>
              <a:rPr lang="ru-RU" sz="2200" dirty="0">
                <a:latin typeface="Times New Roman" pitchFamily="18" charset="0"/>
                <a:cs typeface="Times New Roman" pitchFamily="18" charset="0"/>
              </a:rPr>
            </a:br>
            <a:r>
              <a:rPr lang="en-US" sz="2200" b="1" dirty="0">
                <a:solidFill>
                  <a:srgbClr val="FF0000"/>
                </a:solidFill>
                <a:latin typeface="Times New Roman" pitchFamily="18" charset="0"/>
                <a:cs typeface="Times New Roman" pitchFamily="18" charset="0"/>
              </a:rPr>
              <a:t>Under the productivity of living labor</a:t>
            </a:r>
            <a:r>
              <a:rPr lang="en-US" sz="2200" dirty="0">
                <a:latin typeface="Times New Roman" pitchFamily="18" charset="0"/>
                <a:cs typeface="Times New Roman" pitchFamily="18" charset="0"/>
              </a:rPr>
              <a:t>, it is customary to understand its ability to produce a certain amount of output per unit of time. </a:t>
            </a:r>
            <a:br>
              <a:rPr lang="en-US" sz="2200" dirty="0">
                <a:latin typeface="Times New Roman" pitchFamily="18" charset="0"/>
                <a:cs typeface="Times New Roman" pitchFamily="18" charset="0"/>
              </a:rPr>
            </a:br>
            <a:r>
              <a:rPr lang="en-US" sz="2200" dirty="0">
                <a:latin typeface="Times New Roman" pitchFamily="18" charset="0"/>
                <a:cs typeface="Times New Roman" pitchFamily="18" charset="0"/>
              </a:rPr>
              <a:t>Labor productivity can be characterized either by a direct indicator - </a:t>
            </a:r>
            <a:r>
              <a:rPr lang="en-US" sz="2200" b="1" dirty="0">
                <a:solidFill>
                  <a:srgbClr val="FF0000"/>
                </a:solidFill>
                <a:latin typeface="Times New Roman" pitchFamily="18" charset="0"/>
                <a:cs typeface="Times New Roman" pitchFamily="18" charset="0"/>
              </a:rPr>
              <a:t>the production of products per unit of spent working time</a:t>
            </a:r>
            <a:r>
              <a:rPr lang="en-US" sz="2200" dirty="0">
                <a:latin typeface="Times New Roman" pitchFamily="18" charset="0"/>
                <a:cs typeface="Times New Roman" pitchFamily="18" charset="0"/>
              </a:rPr>
              <a:t>, or by the inverse indicator - by </a:t>
            </a:r>
            <a:r>
              <a:rPr lang="en-US" sz="2200" b="1" dirty="0">
                <a:solidFill>
                  <a:srgbClr val="FF0000"/>
                </a:solidFill>
                <a:latin typeface="Times New Roman" pitchFamily="18" charset="0"/>
                <a:cs typeface="Times New Roman" pitchFamily="18" charset="0"/>
              </a:rPr>
              <a:t>labor intensity </a:t>
            </a:r>
            <a:r>
              <a:rPr lang="en-US" sz="2200" dirty="0">
                <a:latin typeface="Times New Roman" pitchFamily="18" charset="0"/>
                <a:cs typeface="Times New Roman" pitchFamily="18" charset="0"/>
              </a:rPr>
              <a:t>(the cost of working time per unit of output).</a:t>
            </a:r>
            <a:br>
              <a:rPr lang="ru-RU" sz="2000" dirty="0"/>
            </a:br>
            <a:endParaRPr lang="ru-RU" sz="2000" dirty="0">
              <a:latin typeface="Times New Roman" pitchFamily="18" charset="0"/>
            </a:endParaRPr>
          </a:p>
        </p:txBody>
      </p:sp>
      <p:sp>
        <p:nvSpPr>
          <p:cNvPr id="3" name="Прямоугольник 2"/>
          <p:cNvSpPr/>
          <p:nvPr/>
        </p:nvSpPr>
        <p:spPr>
          <a:xfrm>
            <a:off x="152400" y="3472001"/>
            <a:ext cx="8610600" cy="3170099"/>
          </a:xfrm>
          <a:prstGeom prst="rect">
            <a:avLst/>
          </a:prstGeom>
        </p:spPr>
        <p:txBody>
          <a:bodyPr wrap="square">
            <a:spAutoFit/>
          </a:bodyPr>
          <a:lstStyle/>
          <a:p>
            <a:pPr algn="ctr"/>
            <a:r>
              <a:rPr lang="en-US" sz="2000" b="1" dirty="0">
                <a:solidFill>
                  <a:srgbClr val="FF0000"/>
                </a:solidFill>
                <a:latin typeface="Times New Roman" pitchFamily="18" charset="0"/>
              </a:rPr>
              <a:t>Working out </a:t>
            </a:r>
            <a:r>
              <a:rPr lang="en-US" sz="2000" b="1" dirty="0">
                <a:latin typeface="Times New Roman" pitchFamily="18" charset="0"/>
              </a:rPr>
              <a:t>is measured by the amount of products produced per unit of working time or per one average employee or worker per year (quarter, month).</a:t>
            </a:r>
          </a:p>
          <a:p>
            <a:pPr algn="ctr"/>
            <a:br>
              <a:rPr lang="en-US" sz="2000" dirty="0">
                <a:latin typeface="Times New Roman" pitchFamily="18" charset="0"/>
              </a:rPr>
            </a:br>
            <a:r>
              <a:rPr lang="en-US" sz="2000" b="1" dirty="0">
                <a:latin typeface="Times New Roman" pitchFamily="18" charset="0"/>
              </a:rPr>
              <a:t>W</a:t>
            </a:r>
            <a:r>
              <a:rPr lang="ru-RU" sz="2000" b="1" dirty="0">
                <a:latin typeface="Times New Roman" pitchFamily="18" charset="0"/>
              </a:rPr>
              <a:t> = </a:t>
            </a:r>
            <a:r>
              <a:rPr lang="en-US" sz="2000" b="1" dirty="0">
                <a:latin typeface="Times New Roman" pitchFamily="18" charset="0"/>
              </a:rPr>
              <a:t>Q</a:t>
            </a:r>
            <a:r>
              <a:rPr lang="ru-RU" sz="2000" b="1" dirty="0">
                <a:latin typeface="Times New Roman" pitchFamily="18" charset="0"/>
              </a:rPr>
              <a:t> / </a:t>
            </a:r>
            <a:r>
              <a:rPr lang="ru-RU" sz="2000" b="1" dirty="0" err="1">
                <a:latin typeface="Times New Roman" pitchFamily="18" charset="0"/>
              </a:rPr>
              <a:t>Чср</a:t>
            </a:r>
            <a:r>
              <a:rPr lang="en-US" sz="2000" b="1" dirty="0">
                <a:latin typeface="Times New Roman" pitchFamily="18" charset="0"/>
              </a:rPr>
              <a:t> </a:t>
            </a:r>
            <a:r>
              <a:rPr lang="ru-RU" sz="2000" b="1" dirty="0">
                <a:latin typeface="Times New Roman" pitchFamily="18" charset="0"/>
              </a:rPr>
              <a:t>= </a:t>
            </a:r>
            <a:r>
              <a:rPr lang="en-US" sz="2000" b="1" dirty="0">
                <a:latin typeface="Times New Roman" pitchFamily="18" charset="0"/>
              </a:rPr>
              <a:t>Q</a:t>
            </a:r>
            <a:r>
              <a:rPr lang="ru-RU" sz="2000" b="1" dirty="0">
                <a:latin typeface="Times New Roman" pitchFamily="18" charset="0"/>
              </a:rPr>
              <a:t>/</a:t>
            </a:r>
            <a:r>
              <a:rPr lang="en-US" sz="2000" b="1" dirty="0">
                <a:latin typeface="Times New Roman" pitchFamily="18" charset="0"/>
              </a:rPr>
              <a:t>T</a:t>
            </a:r>
            <a:r>
              <a:rPr lang="ru-RU" sz="2000" dirty="0">
                <a:latin typeface="Times New Roman" pitchFamily="18" charset="0"/>
              </a:rPr>
              <a:t>                                             </a:t>
            </a:r>
            <a:br>
              <a:rPr lang="ru-RU" sz="2000" dirty="0">
                <a:latin typeface="Times New Roman" pitchFamily="18" charset="0"/>
              </a:rPr>
            </a:br>
            <a:endParaRPr lang="en-US" sz="2000" dirty="0">
              <a:latin typeface="Times New Roman" pitchFamily="18" charset="0"/>
            </a:endParaRPr>
          </a:p>
          <a:p>
            <a:r>
              <a:rPr lang="en-US" sz="2000" dirty="0">
                <a:latin typeface="Times New Roman" pitchFamily="18" charset="0"/>
              </a:rPr>
              <a:t>Q </a:t>
            </a:r>
            <a:r>
              <a:rPr lang="ru-RU" sz="2000" dirty="0">
                <a:latin typeface="Times New Roman" pitchFamily="18" charset="0"/>
                <a:sym typeface="Symbol" pitchFamily="18" charset="2"/>
              </a:rPr>
              <a:t></a:t>
            </a:r>
            <a:r>
              <a:rPr lang="ru-RU" sz="2000" dirty="0">
                <a:latin typeface="Times New Roman" pitchFamily="18" charset="0"/>
              </a:rPr>
              <a:t> </a:t>
            </a:r>
            <a:r>
              <a:rPr lang="en-US" sz="2000" dirty="0">
                <a:latin typeface="Times New Roman" pitchFamily="18" charset="0"/>
              </a:rPr>
              <a:t>is the volume of products or services provided in any unit. measurements (natural, cost, labor) made by one employee or team for a certain period;</a:t>
            </a:r>
          </a:p>
          <a:p>
            <a:r>
              <a:rPr lang="ru-RU" sz="2000" dirty="0">
                <a:latin typeface="Times New Roman" pitchFamily="18" charset="0"/>
              </a:rPr>
              <a:t>Т – </a:t>
            </a:r>
            <a:r>
              <a:rPr lang="en-US" sz="2000" dirty="0">
                <a:latin typeface="Times New Roman" pitchFamily="18" charset="0"/>
              </a:rPr>
              <a:t>is the time spent on the production of a given quantity of products;</a:t>
            </a:r>
            <a:br>
              <a:rPr lang="en-US" sz="2000" dirty="0">
                <a:latin typeface="Times New Roman" pitchFamily="18" charset="0"/>
              </a:rPr>
            </a:br>
            <a:r>
              <a:rPr lang="ru-RU" sz="2000" dirty="0" err="1">
                <a:latin typeface="Times New Roman" pitchFamily="18" charset="0"/>
              </a:rPr>
              <a:t>Чср</a:t>
            </a:r>
            <a:r>
              <a:rPr lang="ru-RU" sz="2000" dirty="0">
                <a:latin typeface="Times New Roman" pitchFamily="18" charset="0"/>
              </a:rPr>
              <a:t> </a:t>
            </a:r>
            <a:r>
              <a:rPr lang="ru-RU" sz="2000" dirty="0">
                <a:latin typeface="Times New Roman" pitchFamily="18" charset="0"/>
                <a:sym typeface="Symbol" pitchFamily="18" charset="2"/>
              </a:rPr>
              <a:t></a:t>
            </a:r>
            <a:r>
              <a:rPr lang="ru-RU" sz="2000" dirty="0">
                <a:latin typeface="Times New Roman" pitchFamily="18" charset="0"/>
              </a:rPr>
              <a:t> </a:t>
            </a:r>
            <a:r>
              <a:rPr lang="en-US" sz="2000" dirty="0">
                <a:latin typeface="Times New Roman" pitchFamily="18" charset="0"/>
              </a:rPr>
              <a:t>the average number of employees, people.</a:t>
            </a:r>
            <a:endParaRPr lang="ru-RU"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0" y="609600"/>
            <a:ext cx="9144000" cy="2286000"/>
          </a:xfrm>
        </p:spPr>
        <p:txBody>
          <a:bodyPr/>
          <a:lstStyle/>
          <a:p>
            <a:r>
              <a:rPr lang="en-US" sz="2800" b="1" dirty="0">
                <a:solidFill>
                  <a:srgbClr val="FF0000"/>
                </a:solidFill>
                <a:latin typeface="Times New Roman" pitchFamily="18" charset="0"/>
              </a:rPr>
              <a:t>Labor intensity </a:t>
            </a:r>
            <a:r>
              <a:rPr lang="en-US" sz="2800" b="1" dirty="0">
                <a:latin typeface="Times New Roman" pitchFamily="18" charset="0"/>
              </a:rPr>
              <a:t>is the cost of working time for the production of a unit of output.</a:t>
            </a:r>
            <a:br>
              <a:rPr lang="ru-RU" sz="2800" dirty="0">
                <a:latin typeface="Times New Roman" pitchFamily="18" charset="0"/>
              </a:rPr>
            </a:br>
            <a:br>
              <a:rPr lang="ru-RU" dirty="0">
                <a:latin typeface="Times New Roman" pitchFamily="18" charset="0"/>
              </a:rPr>
            </a:br>
            <a:endParaRPr lang="ru-RU" dirty="0"/>
          </a:p>
        </p:txBody>
      </p:sp>
      <p:sp>
        <p:nvSpPr>
          <p:cNvPr id="4" name="Прямоугольник 3"/>
          <p:cNvSpPr/>
          <p:nvPr/>
        </p:nvSpPr>
        <p:spPr>
          <a:xfrm>
            <a:off x="381000" y="2274838"/>
            <a:ext cx="8229600" cy="3416320"/>
          </a:xfrm>
          <a:prstGeom prst="rect">
            <a:avLst/>
          </a:prstGeom>
        </p:spPr>
        <p:txBody>
          <a:bodyPr wrap="square">
            <a:spAutoFit/>
          </a:bodyPr>
          <a:lstStyle/>
          <a:p>
            <a:pPr algn="ctr"/>
            <a:r>
              <a:rPr lang="en-US" sz="2800" dirty="0">
                <a:latin typeface="Times New Roman" pitchFamily="18" charset="0"/>
              </a:rPr>
              <a:t>The relationship between a decrease in labor intensity (T) and an increase in output (W) is determined by the formulas:</a:t>
            </a:r>
            <a:br>
              <a:rPr lang="en-US" sz="2800" dirty="0">
                <a:latin typeface="Times New Roman" pitchFamily="18" charset="0"/>
              </a:rPr>
            </a:br>
            <a:br>
              <a:rPr lang="ru-RU" sz="2800" dirty="0">
                <a:latin typeface="Times New Roman" pitchFamily="18" charset="0"/>
              </a:rPr>
            </a:br>
            <a:r>
              <a:rPr lang="ru-RU" sz="2800" dirty="0">
                <a:latin typeface="Times New Roman" pitchFamily="18" charset="0"/>
              </a:rPr>
              <a:t>Т=[</a:t>
            </a:r>
            <a:r>
              <a:rPr lang="en-US" sz="2800" dirty="0">
                <a:latin typeface="Times New Roman" pitchFamily="18" charset="0"/>
              </a:rPr>
              <a:t>W</a:t>
            </a:r>
            <a:r>
              <a:rPr lang="ru-RU" sz="2800" dirty="0">
                <a:latin typeface="Times New Roman" pitchFamily="18" charset="0"/>
              </a:rPr>
              <a:t> / (</a:t>
            </a:r>
            <a:r>
              <a:rPr lang="en-US" sz="2800" dirty="0">
                <a:latin typeface="Times New Roman" pitchFamily="18" charset="0"/>
              </a:rPr>
              <a:t>W</a:t>
            </a:r>
            <a:r>
              <a:rPr lang="ru-RU" sz="2800" dirty="0">
                <a:latin typeface="Times New Roman" pitchFamily="18" charset="0"/>
              </a:rPr>
              <a:t> + 100)] 100</a:t>
            </a:r>
            <a:br>
              <a:rPr lang="ru-RU" sz="2800" dirty="0">
                <a:latin typeface="Times New Roman" pitchFamily="18" charset="0"/>
              </a:rPr>
            </a:br>
            <a:br>
              <a:rPr lang="en-US" sz="2800" dirty="0">
                <a:latin typeface="Times New Roman" pitchFamily="18" charset="0"/>
              </a:rPr>
            </a:br>
            <a:r>
              <a:rPr lang="en-US" sz="2800" dirty="0">
                <a:latin typeface="Times New Roman" pitchFamily="18" charset="0"/>
              </a:rPr>
              <a:t>W</a:t>
            </a:r>
            <a:r>
              <a:rPr lang="ru-RU" sz="2800" dirty="0">
                <a:latin typeface="Times New Roman" pitchFamily="18" charset="0"/>
              </a:rPr>
              <a:t>=[Т / (100 – Т )] 100</a:t>
            </a:r>
            <a:br>
              <a:rPr lang="ru-RU" sz="2000" dirty="0">
                <a:latin typeface="Times New Roman" pitchFamily="18" charset="0"/>
              </a:rPr>
            </a:br>
            <a:endParaRPr lang="ru-RU"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395288" y="1772638"/>
            <a:ext cx="8534400" cy="1015663"/>
          </a:xfrm>
          <a:prstGeom prst="rect">
            <a:avLst/>
          </a:prstGeom>
          <a:noFill/>
          <a:ln w="9525">
            <a:noFill/>
            <a:miter lim="800000"/>
            <a:headEnd/>
            <a:tailEnd/>
          </a:ln>
        </p:spPr>
        <p:txBody>
          <a:bodyPr wrap="square" anchor="ctr">
            <a:spAutoFit/>
          </a:bodyPr>
          <a:lstStyle/>
          <a:p>
            <a:pPr indent="288925" algn="ctr" eaLnBrk="0" hangingPunct="0"/>
            <a:r>
              <a:rPr lang="en-US" sz="2000" dirty="0">
                <a:latin typeface="Times New Roman" panose="02020603050405020304" pitchFamily="18" charset="0"/>
                <a:cs typeface="Times New Roman" panose="02020603050405020304" pitchFamily="18" charset="0"/>
              </a:rPr>
              <a:t>1. </a:t>
            </a:r>
            <a:r>
              <a:rPr lang="en-US" sz="2000" b="1" dirty="0">
                <a:solidFill>
                  <a:srgbClr val="FF0000"/>
                </a:solidFill>
                <a:latin typeface="Times New Roman" panose="02020603050405020304" pitchFamily="18" charset="0"/>
                <a:cs typeface="Times New Roman" panose="02020603050405020304" pitchFamily="18" charset="0"/>
              </a:rPr>
              <a:t>Natural</a:t>
            </a:r>
            <a:r>
              <a:rPr lang="en-US" sz="2000" b="1" dirty="0">
                <a:latin typeface="Times New Roman" panose="02020603050405020304" pitchFamily="18" charset="0"/>
                <a:cs typeface="Times New Roman" panose="02020603050405020304" pitchFamily="18" charset="0"/>
              </a:rPr>
              <a:t>,</a:t>
            </a:r>
            <a:r>
              <a:rPr lang="en-US" sz="2000" b="1" dirty="0">
                <a:solidFill>
                  <a:srgbClr val="FF000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when the volume of products produced is expressed in natural units. In this case, it turns out to be possible to determine the level of production and its change over two periods according to the formula</a:t>
            </a:r>
            <a:endParaRPr lang="ru-RU" sz="2000" dirty="0">
              <a:latin typeface="Times New Roman" panose="02020603050405020304" pitchFamily="18" charset="0"/>
              <a:cs typeface="Times New Roman" panose="02020603050405020304" pitchFamily="18" charset="0"/>
            </a:endParaRPr>
          </a:p>
        </p:txBody>
      </p:sp>
      <p:graphicFrame>
        <p:nvGraphicFramePr>
          <p:cNvPr id="51244" name="Group 44"/>
          <p:cNvGraphicFramePr>
            <a:graphicFrameLocks noGrp="1"/>
          </p:cNvGraphicFramePr>
          <p:nvPr>
            <p:extLst>
              <p:ext uri="{D42A27DB-BD31-4B8C-83A1-F6EECF244321}">
                <p14:modId xmlns:p14="http://schemas.microsoft.com/office/powerpoint/2010/main" val="1402907910"/>
              </p:ext>
            </p:extLst>
          </p:nvPr>
        </p:nvGraphicFramePr>
        <p:xfrm>
          <a:off x="4211638" y="2996026"/>
          <a:ext cx="1008062" cy="790575"/>
        </p:xfrm>
        <a:graphic>
          <a:graphicData uri="http://schemas.openxmlformats.org/drawingml/2006/table">
            <a:tbl>
              <a:tblPr/>
              <a:tblGrid>
                <a:gridCol w="1008062">
                  <a:extLst>
                    <a:ext uri="{9D8B030D-6E8A-4147-A177-3AD203B41FA5}">
                      <a16:colId xmlns:a16="http://schemas.microsoft.com/office/drawing/2014/main" val="20000"/>
                    </a:ext>
                  </a:extLst>
                </a:gridCol>
              </a:tblGrid>
              <a:tr h="3968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a:ln>
                            <a:noFill/>
                          </a:ln>
                          <a:solidFill>
                            <a:schemeClr val="tx1"/>
                          </a:solidFill>
                          <a:effectLst/>
                          <a:latin typeface="Times New Roman" pitchFamily="18" charset="0"/>
                          <a:cs typeface="Times New Roman" pitchFamily="18" charset="0"/>
                        </a:rPr>
                        <a:t>Σq</a:t>
                      </a:r>
                      <a:r>
                        <a:rPr kumimoji="0" lang="ru-RU" sz="1600" b="0" i="0" u="none" strike="noStrike" cap="none" normalizeH="0" baseline="-30000">
                          <a:ln>
                            <a:noFill/>
                          </a:ln>
                          <a:solidFill>
                            <a:schemeClr val="tx1"/>
                          </a:solidFill>
                          <a:effectLst/>
                          <a:latin typeface="Times New Roman" pitchFamily="18" charset="0"/>
                          <a:cs typeface="Times New Roman" pitchFamily="18" charset="0"/>
                        </a:rPr>
                        <a:t>1</a:t>
                      </a:r>
                      <a:endParaRPr kumimoji="0" lang="ru-RU" sz="1600" b="0" i="0" u="none" strike="noStrike" cap="none" normalizeH="0" baseline="0">
                        <a:ln>
                          <a:noFill/>
                        </a:ln>
                        <a:solidFill>
                          <a:schemeClr val="tx1"/>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3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cs typeface="Times New Roman" pitchFamily="18" charset="0"/>
                        </a:rPr>
                        <a:t>ΣT</a:t>
                      </a:r>
                      <a:r>
                        <a:rPr kumimoji="0" lang="ru-RU" sz="1600" b="0" i="0" u="none" strike="noStrike" cap="none" normalizeH="0" baseline="-30000" dirty="0">
                          <a:ln>
                            <a:noFill/>
                          </a:ln>
                          <a:solidFill>
                            <a:schemeClr val="tx1"/>
                          </a:solidFill>
                          <a:effectLst/>
                          <a:latin typeface="Times New Roman" pitchFamily="18" charset="0"/>
                          <a:cs typeface="Times New Roman" pitchFamily="18" charset="0"/>
                        </a:rPr>
                        <a:t>1</a:t>
                      </a:r>
                      <a:endParaRPr kumimoji="0" lang="ru-RU" sz="1600" b="0" i="0" u="none" strike="noStrike" cap="none" normalizeH="0" baseline="0" dirty="0">
                        <a:ln>
                          <a:noFill/>
                        </a:ln>
                        <a:solidFill>
                          <a:schemeClr val="tx1"/>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0247" name="Rectangle 17"/>
          <p:cNvSpPr>
            <a:spLocks noChangeArrowheads="1"/>
          </p:cNvSpPr>
          <p:nvPr/>
        </p:nvSpPr>
        <p:spPr bwMode="auto">
          <a:xfrm>
            <a:off x="-3006725" y="3611563"/>
            <a:ext cx="704850" cy="549275"/>
          </a:xfrm>
          <a:prstGeom prst="rect">
            <a:avLst/>
          </a:prstGeom>
          <a:noFill/>
          <a:ln w="9525">
            <a:noFill/>
            <a:miter lim="800000"/>
            <a:headEnd/>
            <a:tailEnd/>
          </a:ln>
        </p:spPr>
        <p:txBody>
          <a:bodyPr wrap="none" anchor="ctr">
            <a:spAutoFit/>
          </a:bodyPr>
          <a:lstStyle/>
          <a:p>
            <a:r>
              <a:rPr lang="ru-RU" sz="1200">
                <a:cs typeface="Times New Roman" pitchFamily="18" charset="0"/>
              </a:rPr>
              <a:t>  : </a:t>
            </a:r>
            <a:endParaRPr lang="ru-RU" sz="800">
              <a:latin typeface="Arial" charset="0"/>
            </a:endParaRPr>
          </a:p>
          <a:p>
            <a:pPr eaLnBrk="0" hangingPunct="0"/>
            <a:endParaRPr lang="ru-RU">
              <a:latin typeface="Arial" charset="0"/>
            </a:endParaRPr>
          </a:p>
        </p:txBody>
      </p:sp>
      <p:graphicFrame>
        <p:nvGraphicFramePr>
          <p:cNvPr id="51229" name="Group 29"/>
          <p:cNvGraphicFramePr>
            <a:graphicFrameLocks noGrp="1"/>
          </p:cNvGraphicFramePr>
          <p:nvPr>
            <p:extLst>
              <p:ext uri="{D42A27DB-BD31-4B8C-83A1-F6EECF244321}">
                <p14:modId xmlns:p14="http://schemas.microsoft.com/office/powerpoint/2010/main" val="2343238784"/>
              </p:ext>
            </p:extLst>
          </p:nvPr>
        </p:nvGraphicFramePr>
        <p:xfrm>
          <a:off x="4184650" y="3994326"/>
          <a:ext cx="1008061" cy="755538"/>
        </p:xfrm>
        <a:graphic>
          <a:graphicData uri="http://schemas.openxmlformats.org/drawingml/2006/table">
            <a:tbl>
              <a:tblPr/>
              <a:tblGrid>
                <a:gridCol w="1008061">
                  <a:extLst>
                    <a:ext uri="{9D8B030D-6E8A-4147-A177-3AD203B41FA5}">
                      <a16:colId xmlns:a16="http://schemas.microsoft.com/office/drawing/2014/main" val="20000"/>
                    </a:ext>
                  </a:extLst>
                </a:gridCol>
              </a:tblGrid>
              <a:tr h="3777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Times New Roman" pitchFamily="18" charset="0"/>
                          <a:cs typeface="Times New Roman" pitchFamily="18" charset="0"/>
                        </a:rPr>
                        <a:t>Σq</a:t>
                      </a:r>
                      <a:r>
                        <a:rPr kumimoji="0" lang="ru-RU" sz="1200" b="0" i="0" u="none" strike="noStrike" cap="none" normalizeH="0" baseline="-30000" dirty="0">
                          <a:ln>
                            <a:noFill/>
                          </a:ln>
                          <a:solidFill>
                            <a:schemeClr val="tx1"/>
                          </a:solidFill>
                          <a:effectLst/>
                          <a:latin typeface="Times New Roman" pitchFamily="18" charset="0"/>
                          <a:cs typeface="Times New Roman" pitchFamily="18" charset="0"/>
                        </a:rPr>
                        <a:t>0</a:t>
                      </a:r>
                      <a:endParaRPr kumimoji="0" lang="ru-RU" sz="1800" b="0" i="0" u="none" strike="noStrike" cap="none" normalizeH="0" baseline="0" dirty="0">
                        <a:ln>
                          <a:noFill/>
                        </a:ln>
                        <a:solidFill>
                          <a:schemeClr val="tx1"/>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77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Times New Roman" pitchFamily="18" charset="0"/>
                          <a:cs typeface="Times New Roman" pitchFamily="18" charset="0"/>
                        </a:rPr>
                        <a:t>ΣT</a:t>
                      </a:r>
                      <a:r>
                        <a:rPr kumimoji="0" lang="ru-RU" sz="1200" b="0" i="0" u="none" strike="noStrike" cap="none" normalizeH="0" baseline="-30000" dirty="0">
                          <a:ln>
                            <a:noFill/>
                          </a:ln>
                          <a:solidFill>
                            <a:schemeClr val="tx1"/>
                          </a:solidFill>
                          <a:effectLst/>
                          <a:latin typeface="Times New Roman" pitchFamily="18" charset="0"/>
                          <a:cs typeface="Times New Roman" pitchFamily="18" charset="0"/>
                        </a:rPr>
                        <a:t>0</a:t>
                      </a:r>
                      <a:endParaRPr kumimoji="0" lang="ru-RU" sz="1800" b="0" i="0" u="none" strike="noStrike" cap="none" normalizeH="0" baseline="0" dirty="0">
                        <a:ln>
                          <a:noFill/>
                        </a:ln>
                        <a:solidFill>
                          <a:schemeClr val="tx1"/>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0252" name="Rectangle 30"/>
          <p:cNvSpPr>
            <a:spLocks noChangeArrowheads="1"/>
          </p:cNvSpPr>
          <p:nvPr/>
        </p:nvSpPr>
        <p:spPr bwMode="auto">
          <a:xfrm>
            <a:off x="76200" y="333375"/>
            <a:ext cx="9067800" cy="461665"/>
          </a:xfrm>
          <a:prstGeom prst="rect">
            <a:avLst/>
          </a:prstGeom>
          <a:noFill/>
          <a:ln w="9525">
            <a:noFill/>
            <a:miter lim="800000"/>
            <a:headEnd/>
            <a:tailEnd/>
          </a:ln>
        </p:spPr>
        <p:txBody>
          <a:bodyPr wrap="square">
            <a:spAutoFit/>
          </a:bodyPr>
          <a:lstStyle/>
          <a:p>
            <a:pPr algn="ctr"/>
            <a:r>
              <a:rPr lang="en-US" sz="2400" b="1" dirty="0">
                <a:solidFill>
                  <a:srgbClr val="FF0000"/>
                </a:solidFill>
              </a:rPr>
              <a:t>Methods for measuring labor productivity</a:t>
            </a:r>
            <a:endParaRPr lang="ru-RU" sz="2400" b="1" dirty="0">
              <a:solidFill>
                <a:srgbClr val="FF0000"/>
              </a:solidFill>
            </a:endParaRPr>
          </a:p>
        </p:txBody>
      </p:sp>
      <p:sp>
        <p:nvSpPr>
          <p:cNvPr id="10253" name="Rectangle 34"/>
          <p:cNvSpPr>
            <a:spLocks noChangeArrowheads="1"/>
          </p:cNvSpPr>
          <p:nvPr/>
        </p:nvSpPr>
        <p:spPr bwMode="auto">
          <a:xfrm>
            <a:off x="3276600" y="3134138"/>
            <a:ext cx="1106488" cy="366713"/>
          </a:xfrm>
          <a:prstGeom prst="rect">
            <a:avLst/>
          </a:prstGeom>
          <a:noFill/>
          <a:ln w="9525">
            <a:noFill/>
            <a:miter lim="800000"/>
            <a:headEnd/>
            <a:tailEnd/>
          </a:ln>
        </p:spPr>
        <p:txBody>
          <a:bodyPr wrap="none">
            <a:spAutoFit/>
          </a:bodyPr>
          <a:lstStyle/>
          <a:p>
            <a:r>
              <a:rPr lang="ru-RU" dirty="0"/>
              <a:t>Iw = </a:t>
            </a:r>
          </a:p>
        </p:txBody>
      </p:sp>
      <p:sp>
        <p:nvSpPr>
          <p:cNvPr id="10254" name="Rectangle 45"/>
          <p:cNvSpPr>
            <a:spLocks noChangeArrowheads="1"/>
          </p:cNvSpPr>
          <p:nvPr/>
        </p:nvSpPr>
        <p:spPr bwMode="auto">
          <a:xfrm>
            <a:off x="2971801" y="4173601"/>
            <a:ext cx="1239838" cy="366713"/>
          </a:xfrm>
          <a:prstGeom prst="rect">
            <a:avLst/>
          </a:prstGeom>
          <a:noFill/>
          <a:ln w="9525">
            <a:noFill/>
            <a:miter lim="800000"/>
            <a:headEnd/>
            <a:tailEnd/>
          </a:ln>
        </p:spPr>
        <p:txBody>
          <a:bodyPr wrap="square" anchor="ctr">
            <a:spAutoFit/>
          </a:bodyPr>
          <a:lstStyle/>
          <a:p>
            <a:pPr algn="ctr"/>
            <a:r>
              <a:rPr lang="ru-RU" dirty="0"/>
              <a:t>Iw = </a:t>
            </a:r>
          </a:p>
        </p:txBody>
      </p:sp>
      <p:sp>
        <p:nvSpPr>
          <p:cNvPr id="9" name="Прямоугольник 8"/>
          <p:cNvSpPr/>
          <p:nvPr/>
        </p:nvSpPr>
        <p:spPr>
          <a:xfrm>
            <a:off x="395288" y="838200"/>
            <a:ext cx="8534400" cy="707886"/>
          </a:xfrm>
          <a:prstGeom prst="rect">
            <a:avLst/>
          </a:prstGeom>
        </p:spPr>
        <p:txBody>
          <a:bodyPr wrap="square">
            <a:spAutoFit/>
          </a:bodyPr>
          <a:lstStyle/>
          <a:p>
            <a:r>
              <a:rPr lang="en-US" sz="2000" dirty="0">
                <a:latin typeface="Times New Roman" pitchFamily="18" charset="0"/>
              </a:rPr>
              <a:t>In industrial enterprises, depending on the unit of measurement of the volume of production, </a:t>
            </a:r>
            <a:r>
              <a:rPr lang="en-US" sz="2000" b="1" dirty="0">
                <a:solidFill>
                  <a:srgbClr val="FF0000"/>
                </a:solidFill>
                <a:latin typeface="Times New Roman" pitchFamily="18" charset="0"/>
              </a:rPr>
              <a:t>there are three methods for determining productivity.</a:t>
            </a:r>
            <a:endParaRPr lang="ru-RU" sz="2000" b="1" dirty="0">
              <a:solidFill>
                <a:srgbClr val="FF0000"/>
              </a:solidFill>
            </a:endParaRPr>
          </a:p>
        </p:txBody>
      </p:sp>
      <p:sp>
        <p:nvSpPr>
          <p:cNvPr id="10" name="Прямоугольник 9"/>
          <p:cNvSpPr/>
          <p:nvPr/>
        </p:nvSpPr>
        <p:spPr>
          <a:xfrm>
            <a:off x="395288" y="5151566"/>
            <a:ext cx="8534400" cy="1015663"/>
          </a:xfrm>
          <a:prstGeom prst="rect">
            <a:avLst/>
          </a:prstGeom>
        </p:spPr>
        <p:txBody>
          <a:bodyPr wrap="square">
            <a:spAutoFit/>
          </a:bodyPr>
          <a:lstStyle/>
          <a:p>
            <a:r>
              <a:rPr lang="en-US" sz="2000" dirty="0">
                <a:latin typeface="Times New Roman" pitchFamily="18" charset="0"/>
              </a:rPr>
              <a:t>That is, </a:t>
            </a:r>
            <a:r>
              <a:rPr lang="en-US" sz="2000" b="1" dirty="0">
                <a:solidFill>
                  <a:srgbClr val="FF0000"/>
                </a:solidFill>
                <a:latin typeface="Times New Roman" pitchFamily="18" charset="0"/>
              </a:rPr>
              <a:t>with the natural method</a:t>
            </a:r>
            <a:r>
              <a:rPr lang="en-US" sz="2000" dirty="0">
                <a:latin typeface="Times New Roman" pitchFamily="18" charset="0"/>
              </a:rPr>
              <a:t>, labor productivity is defined as the ratio of the volume of production in physical units to the number of industrial and production personnel.</a:t>
            </a:r>
            <a:endParaRPr lang="ru-RU"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457200" y="568020"/>
            <a:ext cx="8332787" cy="1015663"/>
          </a:xfrm>
          <a:prstGeom prst="rect">
            <a:avLst/>
          </a:prstGeom>
          <a:noFill/>
          <a:ln w="9525">
            <a:noFill/>
            <a:miter lim="800000"/>
            <a:headEnd/>
            <a:tailEnd/>
          </a:ln>
        </p:spPr>
        <p:txBody>
          <a:bodyPr wrap="square" anchor="ctr">
            <a:spAutoFit/>
          </a:bodyPr>
          <a:lstStyle/>
          <a:p>
            <a:pPr indent="288925" algn="just"/>
            <a:r>
              <a:rPr lang="en-US" sz="2000" b="1" dirty="0">
                <a:solidFill>
                  <a:srgbClr val="FF0000"/>
                </a:solidFill>
                <a:latin typeface="Times New Roman" pitchFamily="18" charset="0"/>
                <a:cs typeface="Times New Roman" pitchFamily="18" charset="0"/>
              </a:rPr>
              <a:t>Labor, </a:t>
            </a:r>
            <a:r>
              <a:rPr lang="en-US" sz="2000" b="1" dirty="0">
                <a:latin typeface="Times New Roman" pitchFamily="18" charset="0"/>
                <a:cs typeface="Times New Roman" pitchFamily="18" charset="0"/>
              </a:rPr>
              <a:t>when the total volume of production results is expressed in some fixed units of labor intensity. The general formula for the labor productivity index will be as follows:</a:t>
            </a:r>
            <a:endParaRPr lang="ru-RU" sz="2000" b="1" dirty="0"/>
          </a:p>
        </p:txBody>
      </p:sp>
      <p:graphicFrame>
        <p:nvGraphicFramePr>
          <p:cNvPr id="52259" name="Group 35"/>
          <p:cNvGraphicFramePr>
            <a:graphicFrameLocks noGrp="1"/>
          </p:cNvGraphicFramePr>
          <p:nvPr>
            <p:extLst>
              <p:ext uri="{D42A27DB-BD31-4B8C-83A1-F6EECF244321}">
                <p14:modId xmlns:p14="http://schemas.microsoft.com/office/powerpoint/2010/main" val="1031188652"/>
              </p:ext>
            </p:extLst>
          </p:nvPr>
        </p:nvGraphicFramePr>
        <p:xfrm>
          <a:off x="2778126" y="1855537"/>
          <a:ext cx="1368425" cy="754063"/>
        </p:xfrm>
        <a:graphic>
          <a:graphicData uri="http://schemas.openxmlformats.org/drawingml/2006/table">
            <a:tbl>
              <a:tblPr/>
              <a:tblGrid>
                <a:gridCol w="1368425">
                  <a:extLst>
                    <a:ext uri="{9D8B030D-6E8A-4147-A177-3AD203B41FA5}">
                      <a16:colId xmlns:a16="http://schemas.microsoft.com/office/drawing/2014/main" val="20000"/>
                    </a:ext>
                  </a:extLst>
                </a:gridCol>
              </a:tblGrid>
              <a:tr h="3587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a:ln>
                            <a:noFill/>
                          </a:ln>
                          <a:solidFill>
                            <a:schemeClr val="tx1"/>
                          </a:solidFill>
                          <a:effectLst/>
                          <a:latin typeface="Times New Roman" pitchFamily="18" charset="0"/>
                          <a:cs typeface="Times New Roman" pitchFamily="18" charset="0"/>
                        </a:rPr>
                        <a:t>Σq</a:t>
                      </a:r>
                      <a:r>
                        <a:rPr kumimoji="0" lang="ru-RU" sz="1400" b="1" i="0" u="none" strike="noStrike" cap="none" normalizeH="0" baseline="-30000" dirty="0">
                          <a:ln>
                            <a:noFill/>
                          </a:ln>
                          <a:solidFill>
                            <a:schemeClr val="tx1"/>
                          </a:solidFill>
                          <a:effectLst/>
                          <a:latin typeface="Times New Roman" pitchFamily="18" charset="0"/>
                          <a:cs typeface="Times New Roman" pitchFamily="18" charset="0"/>
                        </a:rPr>
                        <a:t>1</a:t>
                      </a:r>
                      <a:r>
                        <a:rPr kumimoji="0" lang="ru-RU" sz="1400" b="1" i="0" u="none" strike="noStrike" cap="none" normalizeH="0" baseline="0" dirty="0">
                          <a:ln>
                            <a:noFill/>
                          </a:ln>
                          <a:solidFill>
                            <a:schemeClr val="tx1"/>
                          </a:solidFill>
                          <a:effectLst/>
                          <a:latin typeface="Times New Roman" pitchFamily="18" charset="0"/>
                          <a:cs typeface="Times New Roman" pitchFamily="18" charset="0"/>
                        </a:rPr>
                        <a:t>t</a:t>
                      </a:r>
                      <a:r>
                        <a:rPr kumimoji="0" lang="ru-RU" sz="1400" b="1" i="0" u="none" strike="noStrike" cap="none" normalizeH="0" baseline="-30000" dirty="0">
                          <a:ln>
                            <a:noFill/>
                          </a:ln>
                          <a:solidFill>
                            <a:schemeClr val="tx1"/>
                          </a:solidFill>
                          <a:effectLst/>
                          <a:latin typeface="Times New Roman" pitchFamily="18" charset="0"/>
                          <a:cs typeface="Times New Roman" pitchFamily="18" charset="0"/>
                        </a:rPr>
                        <a:t>ф</a:t>
                      </a:r>
                      <a:endParaRPr kumimoji="0" lang="ru-RU" sz="1400" b="1" i="0" u="none" strike="noStrike" cap="none" normalizeH="0" baseline="0" dirty="0">
                        <a:ln>
                          <a:noFill/>
                        </a:ln>
                        <a:solidFill>
                          <a:schemeClr val="tx1"/>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52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a:ln>
                            <a:noFill/>
                          </a:ln>
                          <a:solidFill>
                            <a:schemeClr val="tx1"/>
                          </a:solidFill>
                          <a:effectLst/>
                          <a:latin typeface="Times New Roman" pitchFamily="18" charset="0"/>
                          <a:cs typeface="Times New Roman" pitchFamily="18" charset="0"/>
                        </a:rPr>
                        <a:t>ΣT</a:t>
                      </a:r>
                      <a:r>
                        <a:rPr kumimoji="0" lang="ru-RU" sz="1400" b="1" i="0" u="none" strike="noStrike" cap="none" normalizeH="0" baseline="-30000" dirty="0">
                          <a:ln>
                            <a:noFill/>
                          </a:ln>
                          <a:solidFill>
                            <a:schemeClr val="tx1"/>
                          </a:solidFill>
                          <a:effectLst/>
                          <a:latin typeface="Times New Roman" pitchFamily="18" charset="0"/>
                          <a:cs typeface="Times New Roman" pitchFamily="18" charset="0"/>
                        </a:rPr>
                        <a:t>1</a:t>
                      </a:r>
                      <a:endParaRPr kumimoji="0" lang="ru-RU" sz="1400" b="1" i="0" u="none" strike="noStrike" cap="none" normalizeH="0" baseline="0" dirty="0">
                        <a:ln>
                          <a:noFill/>
                        </a:ln>
                        <a:solidFill>
                          <a:schemeClr val="tx1"/>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1271" name="Rectangle 17"/>
          <p:cNvSpPr>
            <a:spLocks noChangeArrowheads="1"/>
          </p:cNvSpPr>
          <p:nvPr/>
        </p:nvSpPr>
        <p:spPr bwMode="auto">
          <a:xfrm>
            <a:off x="-4662488" y="3298825"/>
            <a:ext cx="704850" cy="549275"/>
          </a:xfrm>
          <a:prstGeom prst="rect">
            <a:avLst/>
          </a:prstGeom>
          <a:noFill/>
          <a:ln w="9525">
            <a:noFill/>
            <a:miter lim="800000"/>
            <a:headEnd/>
            <a:tailEnd/>
          </a:ln>
        </p:spPr>
        <p:txBody>
          <a:bodyPr wrap="none" anchor="ctr">
            <a:spAutoFit/>
          </a:bodyPr>
          <a:lstStyle/>
          <a:p>
            <a:r>
              <a:rPr lang="ru-RU" sz="1200">
                <a:cs typeface="Times New Roman" pitchFamily="18" charset="0"/>
              </a:rPr>
              <a:t>  : </a:t>
            </a:r>
            <a:endParaRPr lang="ru-RU" sz="800">
              <a:latin typeface="Arial" charset="0"/>
            </a:endParaRPr>
          </a:p>
          <a:p>
            <a:pPr eaLnBrk="0" hangingPunct="0"/>
            <a:endParaRPr lang="ru-RU">
              <a:latin typeface="Arial" charset="0"/>
            </a:endParaRPr>
          </a:p>
        </p:txBody>
      </p:sp>
      <p:graphicFrame>
        <p:nvGraphicFramePr>
          <p:cNvPr id="52253" name="Group 29"/>
          <p:cNvGraphicFramePr>
            <a:graphicFrameLocks noGrp="1"/>
          </p:cNvGraphicFramePr>
          <p:nvPr>
            <p:extLst>
              <p:ext uri="{D42A27DB-BD31-4B8C-83A1-F6EECF244321}">
                <p14:modId xmlns:p14="http://schemas.microsoft.com/office/powerpoint/2010/main" val="4163449354"/>
              </p:ext>
            </p:extLst>
          </p:nvPr>
        </p:nvGraphicFramePr>
        <p:xfrm>
          <a:off x="6545262" y="1876097"/>
          <a:ext cx="835025" cy="549276"/>
        </p:xfrm>
        <a:graphic>
          <a:graphicData uri="http://schemas.openxmlformats.org/drawingml/2006/table">
            <a:tbl>
              <a:tblPr/>
              <a:tblGrid>
                <a:gridCol w="835025">
                  <a:extLst>
                    <a:ext uri="{9D8B030D-6E8A-4147-A177-3AD203B41FA5}">
                      <a16:colId xmlns:a16="http://schemas.microsoft.com/office/drawing/2014/main" val="20000"/>
                    </a:ext>
                  </a:extLst>
                </a:gridCol>
              </a:tblGrid>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a:ln>
                            <a:noFill/>
                          </a:ln>
                          <a:solidFill>
                            <a:schemeClr val="tx1"/>
                          </a:solidFill>
                          <a:effectLst/>
                          <a:latin typeface="Times New Roman" pitchFamily="18" charset="0"/>
                          <a:cs typeface="Times New Roman" pitchFamily="18" charset="0"/>
                        </a:rPr>
                        <a:t>Σq</a:t>
                      </a:r>
                      <a:r>
                        <a:rPr kumimoji="0" lang="ru-RU" sz="1200" b="0" i="0" u="none" strike="noStrike" cap="none" normalizeH="0" baseline="-30000">
                          <a:ln>
                            <a:noFill/>
                          </a:ln>
                          <a:solidFill>
                            <a:schemeClr val="tx1"/>
                          </a:solidFill>
                          <a:effectLst/>
                          <a:latin typeface="Times New Roman" pitchFamily="18" charset="0"/>
                          <a:cs typeface="Times New Roman" pitchFamily="18" charset="0"/>
                        </a:rPr>
                        <a:t>0</a:t>
                      </a:r>
                      <a:r>
                        <a:rPr kumimoji="0" lang="ru-RU" sz="1200" b="0" i="0" u="none" strike="noStrike" cap="none" normalizeH="0" baseline="0">
                          <a:ln>
                            <a:noFill/>
                          </a:ln>
                          <a:solidFill>
                            <a:schemeClr val="tx1"/>
                          </a:solidFill>
                          <a:effectLst/>
                          <a:latin typeface="Times New Roman" pitchFamily="18" charset="0"/>
                          <a:cs typeface="Times New Roman" pitchFamily="18" charset="0"/>
                        </a:rPr>
                        <a:t> t</a:t>
                      </a:r>
                      <a:r>
                        <a:rPr kumimoji="0" lang="ru-RU" sz="1200" b="0" i="0" u="none" strike="noStrike" cap="none" normalizeH="0" baseline="-30000">
                          <a:ln>
                            <a:noFill/>
                          </a:ln>
                          <a:solidFill>
                            <a:schemeClr val="tx1"/>
                          </a:solidFill>
                          <a:effectLst/>
                          <a:latin typeface="Times New Roman" pitchFamily="18" charset="0"/>
                          <a:cs typeface="Times New Roman" pitchFamily="18" charset="0"/>
                        </a:rPr>
                        <a:t>ф</a:t>
                      </a:r>
                      <a:endParaRPr kumimoji="0" lang="ru-RU" sz="1800" b="0" i="0" u="none" strike="noStrike" cap="none" normalizeH="0" baseline="0">
                        <a:ln>
                          <a:noFill/>
                        </a:ln>
                        <a:solidFill>
                          <a:schemeClr val="tx1"/>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Times New Roman" pitchFamily="18" charset="0"/>
                          <a:cs typeface="Times New Roman" pitchFamily="18" charset="0"/>
                        </a:rPr>
                        <a:t>ΣT</a:t>
                      </a:r>
                      <a:r>
                        <a:rPr kumimoji="0" lang="ru-RU" sz="1200" b="0" i="0" u="none" strike="noStrike" cap="none" normalizeH="0" baseline="-30000" dirty="0">
                          <a:ln>
                            <a:noFill/>
                          </a:ln>
                          <a:solidFill>
                            <a:schemeClr val="tx1"/>
                          </a:solidFill>
                          <a:effectLst/>
                          <a:latin typeface="Times New Roman" pitchFamily="18" charset="0"/>
                          <a:cs typeface="Times New Roman" pitchFamily="18" charset="0"/>
                        </a:rPr>
                        <a:t>0</a:t>
                      </a:r>
                      <a:endParaRPr kumimoji="0" lang="ru-RU" sz="1800" b="0" i="0" u="none" strike="noStrike" cap="none" normalizeH="0" baseline="0" dirty="0">
                        <a:ln>
                          <a:noFill/>
                        </a:ln>
                        <a:solidFill>
                          <a:schemeClr val="tx1"/>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1277" name="Rectangle 33"/>
          <p:cNvSpPr>
            <a:spLocks noChangeArrowheads="1"/>
          </p:cNvSpPr>
          <p:nvPr/>
        </p:nvSpPr>
        <p:spPr bwMode="auto">
          <a:xfrm>
            <a:off x="5681662" y="2093584"/>
            <a:ext cx="809625" cy="366713"/>
          </a:xfrm>
          <a:prstGeom prst="rect">
            <a:avLst/>
          </a:prstGeom>
          <a:noFill/>
          <a:ln w="9525">
            <a:noFill/>
            <a:miter lim="800000"/>
            <a:headEnd/>
            <a:tailEnd/>
          </a:ln>
        </p:spPr>
        <p:txBody>
          <a:bodyPr wrap="none">
            <a:spAutoFit/>
          </a:bodyPr>
          <a:lstStyle/>
          <a:p>
            <a:pPr eaLnBrk="0" hangingPunct="0"/>
            <a:r>
              <a:rPr lang="ru-RU" b="1" dirty="0"/>
              <a:t>Iw =</a:t>
            </a:r>
          </a:p>
        </p:txBody>
      </p:sp>
      <p:sp>
        <p:nvSpPr>
          <p:cNvPr id="11278" name="Rectangle 34"/>
          <p:cNvSpPr>
            <a:spLocks noChangeArrowheads="1"/>
          </p:cNvSpPr>
          <p:nvPr/>
        </p:nvSpPr>
        <p:spPr bwMode="auto">
          <a:xfrm>
            <a:off x="1985963" y="2000000"/>
            <a:ext cx="809625" cy="366712"/>
          </a:xfrm>
          <a:prstGeom prst="rect">
            <a:avLst/>
          </a:prstGeom>
          <a:noFill/>
          <a:ln w="9525">
            <a:noFill/>
            <a:miter lim="800000"/>
            <a:headEnd/>
            <a:tailEnd/>
          </a:ln>
        </p:spPr>
        <p:txBody>
          <a:bodyPr wrap="none">
            <a:spAutoFit/>
          </a:bodyPr>
          <a:lstStyle/>
          <a:p>
            <a:r>
              <a:rPr lang="ru-RU" b="1" dirty="0"/>
              <a:t>Iw =</a:t>
            </a:r>
          </a:p>
        </p:txBody>
      </p:sp>
      <p:sp>
        <p:nvSpPr>
          <p:cNvPr id="9" name="Прямоугольник 8"/>
          <p:cNvSpPr/>
          <p:nvPr/>
        </p:nvSpPr>
        <p:spPr>
          <a:xfrm>
            <a:off x="354012" y="2836208"/>
            <a:ext cx="8435975" cy="3785652"/>
          </a:xfrm>
          <a:prstGeom prst="rect">
            <a:avLst/>
          </a:prstGeom>
        </p:spPr>
        <p:txBody>
          <a:bodyPr wrap="square">
            <a:spAutoFit/>
          </a:bodyPr>
          <a:lstStyle/>
          <a:p>
            <a:pPr algn="just"/>
            <a:r>
              <a:rPr lang="en-US" sz="2000" dirty="0">
                <a:latin typeface="Times New Roman" pitchFamily="18" charset="0"/>
              </a:rPr>
              <a:t>Depending on the costs of which categories of industrial and production personnel are taken into account when determining the labor intensity of a unit of production, the following types are distinguished: </a:t>
            </a:r>
          </a:p>
          <a:p>
            <a:pPr algn="just"/>
            <a:endParaRPr lang="en-US" sz="2000" dirty="0">
              <a:latin typeface="Times New Roman" pitchFamily="18" charset="0"/>
            </a:endParaRPr>
          </a:p>
          <a:p>
            <a:pPr algn="just"/>
            <a:r>
              <a:rPr lang="en-US" sz="2000" dirty="0">
                <a:latin typeface="Times New Roman" pitchFamily="18" charset="0"/>
              </a:rPr>
              <a:t>a) technological labor intensity, reflecting all labor costs of the main workers - pieceworkers and time workers; </a:t>
            </a:r>
          </a:p>
          <a:p>
            <a:pPr algn="just"/>
            <a:r>
              <a:rPr lang="en-US" sz="2000" dirty="0">
                <a:latin typeface="Times New Roman" pitchFamily="18" charset="0"/>
              </a:rPr>
              <a:t>b) labor intensity of production maintenance, taking into account when calculating the labor costs of auxiliary workers; </a:t>
            </a:r>
          </a:p>
          <a:p>
            <a:pPr algn="just"/>
            <a:r>
              <a:rPr lang="en-US" sz="2000" dirty="0">
                <a:latin typeface="Times New Roman" pitchFamily="18" charset="0"/>
              </a:rPr>
              <a:t>c) labor intensity of production management, taking into account the costs of management personnel; </a:t>
            </a:r>
          </a:p>
          <a:p>
            <a:pPr algn="just"/>
            <a:r>
              <a:rPr lang="en-US" sz="2000" dirty="0">
                <a:latin typeface="Times New Roman" pitchFamily="18" charset="0"/>
              </a:rPr>
              <a:t>d) the total labor intensity, which includes the labor costs of all employees of the enterprise.</a:t>
            </a:r>
            <a:endParaRPr lang="ru-RU"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239713" y="336719"/>
            <a:ext cx="8435975" cy="1015663"/>
          </a:xfrm>
          <a:prstGeom prst="rect">
            <a:avLst/>
          </a:prstGeom>
          <a:noFill/>
          <a:ln w="9525">
            <a:noFill/>
            <a:miter lim="800000"/>
            <a:headEnd/>
            <a:tailEnd/>
          </a:ln>
        </p:spPr>
        <p:txBody>
          <a:bodyPr wrap="square" anchor="ctr">
            <a:spAutoFit/>
          </a:bodyPr>
          <a:lstStyle/>
          <a:p>
            <a:pPr indent="288925" algn="just"/>
            <a:r>
              <a:rPr lang="en-US" sz="2000" b="1" dirty="0">
                <a:solidFill>
                  <a:srgbClr val="FF0000"/>
                </a:solidFill>
                <a:latin typeface="Times New Roman" panose="02020603050405020304" pitchFamily="18" charset="0"/>
                <a:cs typeface="Times New Roman" panose="02020603050405020304" pitchFamily="18" charset="0"/>
              </a:rPr>
              <a:t>Cost, </a:t>
            </a:r>
            <a:r>
              <a:rPr lang="en-US" sz="2000" b="1" dirty="0">
                <a:latin typeface="Times New Roman" panose="02020603050405020304" pitchFamily="18" charset="0"/>
                <a:cs typeface="Times New Roman" panose="02020603050405020304" pitchFamily="18" charset="0"/>
              </a:rPr>
              <a:t>when the volume of the produced result of production is estimated in monetary terms through the price or, which is more preferable, through the added value (conditionally net output).</a:t>
            </a:r>
            <a:endParaRPr lang="ru-RU" sz="1400" dirty="0">
              <a:latin typeface="Times New Roman" panose="02020603050405020304" pitchFamily="18" charset="0"/>
              <a:cs typeface="Times New Roman" panose="02020603050405020304" pitchFamily="18" charset="0"/>
            </a:endParaRPr>
          </a:p>
        </p:txBody>
      </p:sp>
      <p:graphicFrame>
        <p:nvGraphicFramePr>
          <p:cNvPr id="53264" name="Group 16"/>
          <p:cNvGraphicFramePr>
            <a:graphicFrameLocks noGrp="1"/>
          </p:cNvGraphicFramePr>
          <p:nvPr>
            <p:extLst>
              <p:ext uri="{D42A27DB-BD31-4B8C-83A1-F6EECF244321}">
                <p14:modId xmlns:p14="http://schemas.microsoft.com/office/powerpoint/2010/main" val="197969130"/>
              </p:ext>
            </p:extLst>
          </p:nvPr>
        </p:nvGraphicFramePr>
        <p:xfrm>
          <a:off x="4038600" y="1539131"/>
          <a:ext cx="1584325" cy="548958"/>
        </p:xfrm>
        <a:graphic>
          <a:graphicData uri="http://schemas.openxmlformats.org/drawingml/2006/table">
            <a:tbl>
              <a:tblPr/>
              <a:tblGrid>
                <a:gridCol w="1584325">
                  <a:extLst>
                    <a:ext uri="{9D8B030D-6E8A-4147-A177-3AD203B41FA5}">
                      <a16:colId xmlns:a16="http://schemas.microsoft.com/office/drawing/2014/main" val="20000"/>
                    </a:ext>
                  </a:extLst>
                </a:gridCol>
              </a:tblGrid>
              <a:tr h="198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Times New Roman" pitchFamily="18" charset="0"/>
                          <a:cs typeface="Times New Roman" pitchFamily="18" charset="0"/>
                        </a:rPr>
                        <a:t>Σq</a:t>
                      </a:r>
                      <a:r>
                        <a:rPr kumimoji="0" lang="ru-RU" sz="1200" b="0" i="0" u="none" strike="noStrike" cap="none" normalizeH="0" baseline="-30000" dirty="0">
                          <a:ln>
                            <a:noFill/>
                          </a:ln>
                          <a:solidFill>
                            <a:schemeClr val="tx1"/>
                          </a:solidFill>
                          <a:effectLst/>
                          <a:latin typeface="Times New Roman" pitchFamily="18" charset="0"/>
                          <a:cs typeface="Times New Roman" pitchFamily="18" charset="0"/>
                        </a:rPr>
                        <a:t>1</a:t>
                      </a:r>
                      <a:r>
                        <a:rPr kumimoji="0" lang="ru-RU" sz="1200" b="0" i="0" u="none" strike="noStrike" cap="none" normalizeH="0" baseline="0" dirty="0">
                          <a:ln>
                            <a:noFill/>
                          </a:ln>
                          <a:solidFill>
                            <a:schemeClr val="tx1"/>
                          </a:solidFill>
                          <a:effectLst/>
                          <a:latin typeface="Times New Roman" pitchFamily="18" charset="0"/>
                          <a:cs typeface="Times New Roman" pitchFamily="18" charset="0"/>
                        </a:rPr>
                        <a:t>p</a:t>
                      </a:r>
                      <a:endParaRPr kumimoji="0" lang="ru-RU" sz="1800" b="0" i="0" u="none" strike="noStrike" cap="none" normalizeH="0" baseline="0" dirty="0">
                        <a:ln>
                          <a:noFill/>
                        </a:ln>
                        <a:solidFill>
                          <a:schemeClr val="tx1"/>
                        </a:solidFill>
                        <a:effectLst/>
                        <a:latin typeface="Arial" charset="0"/>
                      </a:endParaRPr>
                    </a:p>
                  </a:txBody>
                  <a:tcPr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Times New Roman" pitchFamily="18" charset="0"/>
                          <a:cs typeface="Times New Roman" pitchFamily="18" charset="0"/>
                        </a:rPr>
                        <a:t>ΣT</a:t>
                      </a:r>
                      <a:r>
                        <a:rPr kumimoji="0" lang="ru-RU" sz="1200" b="0" i="0" u="none" strike="noStrike" cap="none" normalizeH="0" baseline="-30000" dirty="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dirty="0">
                        <a:ln>
                          <a:noFill/>
                        </a:ln>
                        <a:solidFill>
                          <a:schemeClr val="tx1"/>
                        </a:solidFill>
                        <a:effectLst/>
                        <a:latin typeface="Arial" charset="0"/>
                      </a:endParaRPr>
                    </a:p>
                  </a:txBody>
                  <a:tcPr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295" name="Rectangle 17"/>
          <p:cNvSpPr>
            <a:spLocks noChangeArrowheads="1"/>
          </p:cNvSpPr>
          <p:nvPr/>
        </p:nvSpPr>
        <p:spPr bwMode="auto">
          <a:xfrm>
            <a:off x="-4649788" y="3832225"/>
            <a:ext cx="704850" cy="549275"/>
          </a:xfrm>
          <a:prstGeom prst="rect">
            <a:avLst/>
          </a:prstGeom>
          <a:noFill/>
          <a:ln w="9525">
            <a:noFill/>
            <a:miter lim="800000"/>
            <a:headEnd/>
            <a:tailEnd/>
          </a:ln>
        </p:spPr>
        <p:txBody>
          <a:bodyPr wrap="none" anchor="ctr">
            <a:spAutoFit/>
          </a:bodyPr>
          <a:lstStyle/>
          <a:p>
            <a:r>
              <a:rPr lang="ru-RU" sz="1200">
                <a:cs typeface="Times New Roman" pitchFamily="18" charset="0"/>
              </a:rPr>
              <a:t>  : </a:t>
            </a:r>
            <a:endParaRPr lang="ru-RU" sz="800">
              <a:latin typeface="Arial" charset="0"/>
            </a:endParaRPr>
          </a:p>
          <a:p>
            <a:pPr eaLnBrk="0" hangingPunct="0"/>
            <a:endParaRPr lang="ru-RU">
              <a:latin typeface="Arial" charset="0"/>
            </a:endParaRPr>
          </a:p>
        </p:txBody>
      </p:sp>
      <p:sp>
        <p:nvSpPr>
          <p:cNvPr id="12300" name="Rectangle 30"/>
          <p:cNvSpPr>
            <a:spLocks noChangeArrowheads="1"/>
          </p:cNvSpPr>
          <p:nvPr/>
        </p:nvSpPr>
        <p:spPr bwMode="auto">
          <a:xfrm>
            <a:off x="-396875" y="4930775"/>
            <a:ext cx="636588" cy="274638"/>
          </a:xfrm>
          <a:prstGeom prst="rect">
            <a:avLst/>
          </a:prstGeom>
          <a:noFill/>
          <a:ln w="9525">
            <a:noFill/>
            <a:miter lim="800000"/>
            <a:headEnd/>
            <a:tailEnd/>
          </a:ln>
        </p:spPr>
        <p:txBody>
          <a:bodyPr wrap="none" anchor="ctr">
            <a:spAutoFit/>
          </a:bodyPr>
          <a:lstStyle/>
          <a:p>
            <a:pPr algn="ctr"/>
            <a:r>
              <a:rPr lang="ru-RU" sz="1200">
                <a:cs typeface="Times New Roman" pitchFamily="18" charset="0"/>
              </a:rPr>
              <a:t>  ,</a:t>
            </a:r>
            <a:endParaRPr lang="ru-RU">
              <a:latin typeface="Arial" charset="0"/>
            </a:endParaRPr>
          </a:p>
        </p:txBody>
      </p:sp>
      <p:sp>
        <p:nvSpPr>
          <p:cNvPr id="8" name="Прямоугольник 7"/>
          <p:cNvSpPr/>
          <p:nvPr/>
        </p:nvSpPr>
        <p:spPr>
          <a:xfrm>
            <a:off x="3505200" y="1691531"/>
            <a:ext cx="628698" cy="369332"/>
          </a:xfrm>
          <a:prstGeom prst="rect">
            <a:avLst/>
          </a:prstGeom>
        </p:spPr>
        <p:txBody>
          <a:bodyPr wrap="none">
            <a:spAutoFit/>
          </a:bodyPr>
          <a:lstStyle/>
          <a:p>
            <a:pPr lvl="0" eaLnBrk="0" hangingPunct="0"/>
            <a:r>
              <a:rPr lang="ru-RU" dirty="0">
                <a:solidFill>
                  <a:prstClr val="black"/>
                </a:solidFill>
              </a:rPr>
              <a:t>Iw = </a:t>
            </a:r>
          </a:p>
        </p:txBody>
      </p:sp>
      <p:sp>
        <p:nvSpPr>
          <p:cNvPr id="9" name="Прямоугольник 8"/>
          <p:cNvSpPr/>
          <p:nvPr/>
        </p:nvSpPr>
        <p:spPr>
          <a:xfrm>
            <a:off x="381000" y="2519837"/>
            <a:ext cx="8221535" cy="1015663"/>
          </a:xfrm>
          <a:prstGeom prst="rect">
            <a:avLst/>
          </a:prstGeom>
        </p:spPr>
        <p:txBody>
          <a:bodyPr wrap="square">
            <a:spAutoFit/>
          </a:bodyPr>
          <a:lstStyle/>
          <a:p>
            <a:pPr algn="just"/>
            <a:r>
              <a:rPr lang="en-US" sz="2000" b="1" dirty="0">
                <a:latin typeface="Times New Roman" pitchFamily="18" charset="0"/>
              </a:rPr>
              <a:t>The cost method is the most versatile. </a:t>
            </a:r>
            <a:r>
              <a:rPr lang="en-US" sz="2000" dirty="0">
                <a:latin typeface="Times New Roman" pitchFamily="18" charset="0"/>
              </a:rPr>
              <a:t>The level of labor productivity is determined by dividing the volume of production in monetary terms by the number of industrial and production personnel.</a:t>
            </a:r>
            <a:endParaRPr lang="ru-RU" dirty="0"/>
          </a:p>
        </p:txBody>
      </p:sp>
      <p:sp>
        <p:nvSpPr>
          <p:cNvPr id="10" name="Прямоугольник 9"/>
          <p:cNvSpPr/>
          <p:nvPr/>
        </p:nvSpPr>
        <p:spPr>
          <a:xfrm>
            <a:off x="312865" y="3961279"/>
            <a:ext cx="8362823" cy="1938992"/>
          </a:xfrm>
          <a:prstGeom prst="rect">
            <a:avLst/>
          </a:prstGeom>
        </p:spPr>
        <p:txBody>
          <a:bodyPr wrap="square">
            <a:spAutoFit/>
          </a:bodyPr>
          <a:lstStyle/>
          <a:p>
            <a:pPr algn="just"/>
            <a:r>
              <a:rPr lang="en-US" sz="2000" b="1" dirty="0">
                <a:solidFill>
                  <a:srgbClr val="FF0000"/>
                </a:solidFill>
                <a:latin typeface="Times New Roman" pitchFamily="18" charset="0"/>
                <a:cs typeface="Times New Roman" pitchFamily="18" charset="0"/>
              </a:rPr>
              <a:t>Advantages - </a:t>
            </a:r>
            <a:r>
              <a:rPr lang="en-US" sz="2000" b="1" dirty="0">
                <a:latin typeface="Times New Roman" pitchFamily="18" charset="0"/>
                <a:cs typeface="Times New Roman" pitchFamily="18" charset="0"/>
              </a:rPr>
              <a:t>simplicity, the ability to generalize heterogeneous products and acceptability for calculating aggregate indicators from the enterprise to the industry as a whole. </a:t>
            </a:r>
          </a:p>
          <a:p>
            <a:pPr algn="just"/>
            <a:r>
              <a:rPr lang="en-US" sz="2000" b="1" dirty="0">
                <a:solidFill>
                  <a:srgbClr val="FF0000"/>
                </a:solidFill>
                <a:latin typeface="Times New Roman" pitchFamily="18" charset="0"/>
                <a:cs typeface="Times New Roman" pitchFamily="18" charset="0"/>
              </a:rPr>
              <a:t>Disadvantages - </a:t>
            </a:r>
            <a:r>
              <a:rPr lang="en-US" sz="2000" b="1" dirty="0">
                <a:latin typeface="Times New Roman" pitchFamily="18" charset="0"/>
                <a:cs typeface="Times New Roman" pitchFamily="18" charset="0"/>
              </a:rPr>
              <a:t>the cost estimate of production volumes is largely influenced by changes in the share of past labor costs in the costs of production and sales of products.</a:t>
            </a:r>
            <a:endParaRPr lang="ru-RU"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0" y="0"/>
            <a:ext cx="9144000" cy="6858000"/>
          </a:xfrm>
        </p:spPr>
        <p:txBody>
          <a:bodyPr/>
          <a:lstStyle/>
          <a:p>
            <a:r>
              <a:rPr lang="en-US" sz="5400" b="1" dirty="0">
                <a:latin typeface="Times New Roman" pitchFamily="18" charset="0"/>
              </a:rPr>
              <a:t>ORGANIZATION OF LABOR AT THE ENTERPRISE</a:t>
            </a:r>
            <a:endParaRPr lang="ru-RU" sz="5400" b="1" dirty="0">
              <a:latin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0" y="0"/>
            <a:ext cx="9144000" cy="6858000"/>
          </a:xfrm>
        </p:spPr>
        <p:txBody>
          <a:bodyPr/>
          <a:lstStyle/>
          <a:p>
            <a:r>
              <a:rPr lang="en-US" dirty="0">
                <a:latin typeface="Times New Roman" pitchFamily="18" charset="0"/>
              </a:rPr>
              <a:t>The organization of labor includes </a:t>
            </a:r>
            <a:r>
              <a:rPr lang="en-US" b="1" dirty="0">
                <a:latin typeface="Times New Roman" pitchFamily="18" charset="0"/>
              </a:rPr>
              <a:t>labor rationing </a:t>
            </a:r>
            <a:r>
              <a:rPr lang="en-US" dirty="0">
                <a:latin typeface="Times New Roman" pitchFamily="18" charset="0"/>
              </a:rPr>
              <a:t>as a necessary constituent element. </a:t>
            </a:r>
            <a:r>
              <a:rPr lang="en-US" b="1" dirty="0">
                <a:latin typeface="Times New Roman" pitchFamily="18" charset="0"/>
              </a:rPr>
              <a:t>The purpose of labor rationing</a:t>
            </a:r>
            <a:r>
              <a:rPr lang="en-US" dirty="0">
                <a:latin typeface="Times New Roman" pitchFamily="18" charset="0"/>
              </a:rPr>
              <a:t> is to determine the necessary costs and results of labor, to establish the relationship between the number of employees and the number of pieces of equipment.</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228600" y="0"/>
            <a:ext cx="8763000" cy="6858000"/>
          </a:xfrm>
        </p:spPr>
        <p:txBody>
          <a:bodyPr>
            <a:normAutofit fontScale="90000"/>
          </a:bodyPr>
          <a:lstStyle/>
          <a:p>
            <a:r>
              <a:rPr lang="en-US" sz="4000" dirty="0">
                <a:latin typeface="Times New Roman" pitchFamily="18" charset="0"/>
              </a:rPr>
              <a:t>Frederick Winston Taylor is rightfully considered the founder of modern management. </a:t>
            </a:r>
            <a:br>
              <a:rPr lang="ru-RU" sz="4000" dirty="0">
                <a:latin typeface="Times New Roman" pitchFamily="18" charset="0"/>
              </a:rPr>
            </a:br>
            <a:r>
              <a:rPr lang="en-US" sz="4000" b="1" dirty="0">
                <a:latin typeface="Times New Roman" pitchFamily="18" charset="0"/>
              </a:rPr>
              <a:t>4 scientific principles (management rules): </a:t>
            </a:r>
            <a:br>
              <a:rPr lang="ru-RU" sz="4000" b="1" dirty="0">
                <a:latin typeface="Times New Roman" pitchFamily="18" charset="0"/>
              </a:rPr>
            </a:br>
            <a:r>
              <a:rPr lang="en-US" sz="4000" dirty="0">
                <a:latin typeface="Times New Roman" pitchFamily="18" charset="0"/>
              </a:rPr>
              <a:t>- creation of a scientific foundation that replaces old, purely practical methods of work; scientific research of each separate type of labor activity; </a:t>
            </a:r>
            <a:br>
              <a:rPr lang="ru-RU" sz="4000" dirty="0">
                <a:latin typeface="Times New Roman" pitchFamily="18" charset="0"/>
              </a:rPr>
            </a:br>
            <a:r>
              <a:rPr lang="en-US" sz="4000" dirty="0">
                <a:latin typeface="Times New Roman" pitchFamily="18" charset="0"/>
              </a:rPr>
              <a:t>- selection of workers and managers on the basis of scientific criteria, their professional selection and vocational training;</a:t>
            </a:r>
            <a:endParaRPr lang="ru-RU" sz="3600" dirty="0">
              <a:latin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0"/>
            <a:ext cx="8610600" cy="6858000"/>
          </a:xfrm>
        </p:spPr>
        <p:txBody>
          <a:bodyPr/>
          <a:lstStyle/>
          <a:p>
            <a:r>
              <a:rPr lang="en-US" dirty="0">
                <a:latin typeface="Times New Roman" pitchFamily="18" charset="0"/>
              </a:rPr>
              <a:t>- cooperation of the administration with workers in the practical implementation of the scientific organization of labor; </a:t>
            </a:r>
            <a:br>
              <a:rPr lang="en-US" dirty="0">
                <a:latin typeface="Times New Roman" pitchFamily="18" charset="0"/>
              </a:rPr>
            </a:br>
            <a:br>
              <a:rPr lang="ru-RU" dirty="0">
                <a:latin typeface="Times New Roman" pitchFamily="18" charset="0"/>
              </a:rPr>
            </a:br>
            <a:r>
              <a:rPr lang="en-US" dirty="0">
                <a:latin typeface="Times New Roman" pitchFamily="18" charset="0"/>
              </a:rPr>
              <a:t>- equal and fair distribution of duties (responsibilities) between workers and managers.</a:t>
            </a:r>
            <a:endParaRPr lang="ru-RU" dirty="0">
              <a:latin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152400" y="0"/>
            <a:ext cx="8839200" cy="6858000"/>
          </a:xfrm>
        </p:spPr>
        <p:txBody>
          <a:bodyPr>
            <a:normAutofit/>
          </a:bodyPr>
          <a:lstStyle/>
          <a:p>
            <a:r>
              <a:rPr lang="en-US" sz="3400" b="1" dirty="0">
                <a:latin typeface="Times New Roman" pitchFamily="18" charset="0"/>
              </a:rPr>
              <a:t>The rationing of labor at the enterprise provides:</a:t>
            </a:r>
            <a:br>
              <a:rPr lang="en-US" sz="3200" b="1" dirty="0">
                <a:latin typeface="Times New Roman" pitchFamily="18" charset="0"/>
              </a:rPr>
            </a:br>
            <a:r>
              <a:rPr lang="en-US" sz="3200" b="1" dirty="0">
                <a:latin typeface="Times New Roman" pitchFamily="18" charset="0"/>
              </a:rPr>
              <a:t> </a:t>
            </a:r>
            <a:br>
              <a:rPr lang="en-US" sz="3200" b="1" dirty="0">
                <a:latin typeface="Times New Roman" pitchFamily="18" charset="0"/>
              </a:rPr>
            </a:br>
            <a:r>
              <a:rPr lang="en-US" sz="3200" dirty="0">
                <a:latin typeface="Times New Roman" pitchFamily="18" charset="0"/>
              </a:rPr>
              <a:t>- determination of the planned labor intensity of the manufacture of individual parts, assemblies and the product as a whole;</a:t>
            </a:r>
            <a:br>
              <a:rPr lang="en-US" sz="3200" dirty="0">
                <a:latin typeface="Times New Roman" pitchFamily="18" charset="0"/>
              </a:rPr>
            </a:br>
            <a:br>
              <a:rPr lang="en-US" sz="3200" dirty="0">
                <a:latin typeface="Times New Roman" pitchFamily="18" charset="0"/>
              </a:rPr>
            </a:br>
            <a:r>
              <a:rPr lang="en-US" sz="3200" dirty="0">
                <a:latin typeface="Times New Roman" pitchFamily="18" charset="0"/>
              </a:rPr>
              <a:t> - calculation of the required number of employees both by profession and by qualifications;</a:t>
            </a:r>
            <a:br>
              <a:rPr lang="en-US" sz="3200" dirty="0">
                <a:latin typeface="Times New Roman" pitchFamily="18" charset="0"/>
              </a:rPr>
            </a:br>
            <a:br>
              <a:rPr lang="en-US" sz="3200" dirty="0">
                <a:latin typeface="Times New Roman" pitchFamily="18" charset="0"/>
              </a:rPr>
            </a:br>
            <a:r>
              <a:rPr lang="en-US" sz="3200" dirty="0">
                <a:latin typeface="Times New Roman" pitchFamily="18" charset="0"/>
              </a:rPr>
              <a:t> - assessment of the results of work, the establishment of wage funds and material incentives;</a:t>
            </a:r>
            <a:endParaRPr lang="ru-RU" sz="3200" dirty="0">
              <a:latin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266700" y="475488"/>
            <a:ext cx="8610600" cy="6400800"/>
          </a:xfrm>
        </p:spPr>
        <p:txBody>
          <a:bodyPr>
            <a:normAutofit fontScale="90000"/>
          </a:bodyPr>
          <a:lstStyle/>
          <a:p>
            <a:pPr>
              <a:buFontTx/>
              <a:buChar char="-"/>
            </a:pPr>
            <a:r>
              <a:rPr lang="en-US" dirty="0">
                <a:latin typeface="Times New Roman" pitchFamily="18" charset="0"/>
              </a:rPr>
              <a:t> assessment of the effectiveness of the introduction of new technology; </a:t>
            </a:r>
            <a:br>
              <a:rPr lang="en-US" dirty="0">
                <a:latin typeface="Times New Roman" pitchFamily="18" charset="0"/>
              </a:rPr>
            </a:br>
            <a:br>
              <a:rPr lang="en-US" dirty="0">
                <a:latin typeface="Times New Roman" pitchFamily="18" charset="0"/>
              </a:rPr>
            </a:br>
            <a:r>
              <a:rPr lang="en-US" dirty="0">
                <a:latin typeface="Times New Roman" pitchFamily="18" charset="0"/>
              </a:rPr>
              <a:t>- substantiation of the plan for increasing labor productivity; </a:t>
            </a:r>
            <a:br>
              <a:rPr lang="en-US" dirty="0">
                <a:latin typeface="Times New Roman" pitchFamily="18" charset="0"/>
              </a:rPr>
            </a:br>
            <a:br>
              <a:rPr lang="en-US" dirty="0">
                <a:latin typeface="Times New Roman" pitchFamily="18" charset="0"/>
              </a:rPr>
            </a:br>
            <a:r>
              <a:rPr lang="en-US" dirty="0">
                <a:latin typeface="Times New Roman" pitchFamily="18" charset="0"/>
              </a:rPr>
              <a:t>- calculation of production programs of workshops, sections, groups, individual workplaces;</a:t>
            </a:r>
            <a:br>
              <a:rPr lang="ru-RU" dirty="0">
                <a:latin typeface="Times New Roman" pitchFamily="18" charset="0"/>
              </a:rPr>
            </a:br>
            <a:endParaRPr lang="ru-RU" dirty="0">
              <a:latin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0"/>
            <a:ext cx="8229600" cy="6858000"/>
          </a:xfrm>
        </p:spPr>
        <p:txBody>
          <a:bodyPr/>
          <a:lstStyle/>
          <a:p>
            <a:pPr>
              <a:buFontTx/>
              <a:buChar char="-"/>
            </a:pPr>
            <a:r>
              <a:rPr lang="en-US" dirty="0">
                <a:latin typeface="Times New Roman" pitchFamily="18" charset="0"/>
              </a:rPr>
              <a:t> determining the amount of equipment required; </a:t>
            </a:r>
            <a:br>
              <a:rPr lang="en-US" dirty="0">
                <a:latin typeface="Times New Roman" pitchFamily="18" charset="0"/>
              </a:rPr>
            </a:br>
            <a:br>
              <a:rPr lang="en-US" dirty="0">
                <a:latin typeface="Times New Roman" pitchFamily="18" charset="0"/>
              </a:rPr>
            </a:br>
            <a:r>
              <a:rPr lang="en-US" dirty="0">
                <a:latin typeface="Times New Roman" pitchFamily="18" charset="0"/>
              </a:rPr>
              <a:t>- assessment of the organizational level of workplaces during certification and the development of optimal options for their organization and maintenance.</a:t>
            </a:r>
            <a:endParaRPr lang="ru-RU" dirty="0">
              <a:latin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228600" y="533400"/>
            <a:ext cx="8686800" cy="6324600"/>
          </a:xfrm>
        </p:spPr>
        <p:txBody>
          <a:bodyPr>
            <a:normAutofit fontScale="90000"/>
          </a:bodyPr>
          <a:lstStyle/>
          <a:p>
            <a:r>
              <a:rPr lang="en-US" sz="4000" b="1" dirty="0">
                <a:latin typeface="Times New Roman" pitchFamily="18" charset="0"/>
              </a:rPr>
              <a:t>The norm of time </a:t>
            </a:r>
            <a:r>
              <a:rPr lang="en-US" sz="4000" dirty="0">
                <a:latin typeface="Times New Roman" pitchFamily="18" charset="0"/>
              </a:rPr>
              <a:t>is the duration of the working time required to manufacture a unit of production or to perform a certain amount of work. </a:t>
            </a:r>
            <a:r>
              <a:rPr lang="en-US" sz="4000" b="1" dirty="0">
                <a:latin typeface="Times New Roman" pitchFamily="18" charset="0"/>
              </a:rPr>
              <a:t>The rate of time usually consists of two parts: </a:t>
            </a:r>
            <a:br>
              <a:rPr lang="en-US" sz="4000" b="1" dirty="0">
                <a:latin typeface="Times New Roman" pitchFamily="18" charset="0"/>
              </a:rPr>
            </a:br>
            <a:br>
              <a:rPr lang="en-US" sz="4000" dirty="0">
                <a:latin typeface="Times New Roman" pitchFamily="18" charset="0"/>
              </a:rPr>
            </a:br>
            <a:r>
              <a:rPr lang="en-US" sz="4000" dirty="0">
                <a:latin typeface="Times New Roman" pitchFamily="18" charset="0"/>
              </a:rPr>
              <a:t>- the rate of the preparatory and final time, which is set for all a given amount of production and does not depend on its value;</a:t>
            </a:r>
            <a:br>
              <a:rPr lang="ru-RU" sz="3600" dirty="0">
                <a:latin typeface="Times New Roman" pitchFamily="18" charset="0"/>
              </a:rPr>
            </a:br>
            <a:endParaRPr lang="ru-RU" sz="3600" dirty="0">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304800" y="0"/>
            <a:ext cx="8610600" cy="6858000"/>
          </a:xfrm>
        </p:spPr>
        <p:txBody>
          <a:bodyPr/>
          <a:lstStyle/>
          <a:p>
            <a:r>
              <a:rPr lang="en-US" sz="4000" dirty="0">
                <a:latin typeface="Times New Roman" pitchFamily="18" charset="0"/>
              </a:rPr>
              <a:t>- the norm of piece time, which includes operational time (including the main time spent on changing the subject of labor, and auxiliary time, when raw materials are loaded, finished products are taken off, equipment management), the time for servicing the workplace, the time of breaks provided for by the technology and organization of production.</a:t>
            </a:r>
            <a:endParaRPr lang="ru-RU" sz="4000" dirty="0">
              <a:latin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0" y="0"/>
            <a:ext cx="9144000" cy="6858000"/>
          </a:xfrm>
        </p:spPr>
        <p:txBody>
          <a:bodyPr/>
          <a:lstStyle/>
          <a:p>
            <a:r>
              <a:rPr lang="en-US" dirty="0">
                <a:latin typeface="Times New Roman" pitchFamily="18" charset="0"/>
              </a:rPr>
              <a:t>The norm of time (T) in general can be represented as:</a:t>
            </a:r>
            <a:br>
              <a:rPr lang="ru-RU" dirty="0">
                <a:latin typeface="Times New Roman" pitchFamily="18" charset="0"/>
              </a:rPr>
            </a:br>
            <a:br>
              <a:rPr lang="ru-RU" dirty="0">
                <a:latin typeface="Times New Roman" pitchFamily="18" charset="0"/>
              </a:rPr>
            </a:br>
            <a:br>
              <a:rPr lang="ru-RU" dirty="0">
                <a:latin typeface="Times New Roman" pitchFamily="18" charset="0"/>
              </a:rPr>
            </a:br>
            <a:r>
              <a:rPr lang="en-US" dirty="0">
                <a:latin typeface="Times New Roman" pitchFamily="18" charset="0"/>
              </a:rPr>
              <a:t>T</a:t>
            </a:r>
            <a:r>
              <a:rPr lang="ru-RU" dirty="0">
                <a:latin typeface="Times New Roman" pitchFamily="18" charset="0"/>
              </a:rPr>
              <a:t> = </a:t>
            </a:r>
            <a:r>
              <a:rPr lang="en-US" dirty="0" err="1">
                <a:latin typeface="Times New Roman" pitchFamily="18" charset="0"/>
              </a:rPr>
              <a:t>Tg</a:t>
            </a:r>
            <a:r>
              <a:rPr lang="ru-RU" dirty="0">
                <a:latin typeface="Times New Roman" pitchFamily="18" charset="0"/>
              </a:rPr>
              <a:t>+</a:t>
            </a:r>
            <a:r>
              <a:rPr lang="en-US" dirty="0">
                <a:latin typeface="Times New Roman" pitchFamily="18" charset="0"/>
              </a:rPr>
              <a:t>Tp</a:t>
            </a:r>
            <a:r>
              <a:rPr lang="ru-RU" dirty="0">
                <a:latin typeface="Times New Roman" pitchFamily="18" charset="0"/>
              </a:rPr>
              <a:t>+ </a:t>
            </a:r>
            <a:r>
              <a:rPr lang="en-US" dirty="0">
                <a:latin typeface="Times New Roman" pitchFamily="18" charset="0"/>
              </a:rPr>
              <a:t>Tu</a:t>
            </a:r>
            <a:r>
              <a:rPr lang="ru-RU" dirty="0">
                <a:latin typeface="Times New Roman" pitchFamily="18" charset="0"/>
              </a:rPr>
              <a:t>+ </a:t>
            </a:r>
            <a:r>
              <a:rPr lang="en-US" dirty="0" err="1">
                <a:latin typeface="Times New Roman" pitchFamily="18" charset="0"/>
              </a:rPr>
              <a:t>Tfn</a:t>
            </a:r>
            <a:r>
              <a:rPr lang="ru-RU" dirty="0">
                <a:latin typeface="Times New Roman" pitchFamily="18" charset="0"/>
              </a:rPr>
              <a:t>+ </a:t>
            </a:r>
            <a:r>
              <a:rPr lang="en-US" dirty="0">
                <a:latin typeface="Times New Roman" pitchFamily="18" charset="0"/>
              </a:rPr>
              <a:t>To</a:t>
            </a:r>
            <a:r>
              <a:rPr lang="ru-RU" dirty="0">
                <a:latin typeface="Times New Roman" pitchFamily="18" charset="0"/>
              </a:rPr>
              <a:t>+</a:t>
            </a:r>
            <a:r>
              <a:rPr lang="en-US" dirty="0" err="1">
                <a:latin typeface="Times New Roman" pitchFamily="18" charset="0"/>
              </a:rPr>
              <a:t>Tpz</a:t>
            </a:r>
            <a:endParaRPr lang="ru-RU" dirty="0">
              <a:latin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048" y="731729"/>
            <a:ext cx="9144000" cy="2286000"/>
          </a:xfrm>
        </p:spPr>
        <p:txBody>
          <a:bodyPr>
            <a:normAutofit fontScale="90000"/>
          </a:bodyPr>
          <a:lstStyle/>
          <a:p>
            <a:r>
              <a:rPr lang="ru-RU" sz="3600" b="1" dirty="0">
                <a:latin typeface="Times New Roman" pitchFamily="18" charset="0"/>
              </a:rPr>
              <a:t>Р</a:t>
            </a:r>
            <a:r>
              <a:rPr lang="en-US" sz="3600" b="1" dirty="0">
                <a:latin typeface="Times New Roman" pitchFamily="18" charset="0"/>
              </a:rPr>
              <a:t>iece rate</a:t>
            </a:r>
            <a:r>
              <a:rPr lang="ru-RU" sz="3600" b="1" dirty="0">
                <a:latin typeface="Times New Roman" pitchFamily="18" charset="0"/>
              </a:rPr>
              <a:t> </a:t>
            </a:r>
            <a:r>
              <a:rPr lang="en-US" sz="3600" b="1" dirty="0">
                <a:latin typeface="Times New Roman" pitchFamily="18" charset="0"/>
              </a:rPr>
              <a:t>system:</a:t>
            </a:r>
            <a:br>
              <a:rPr lang="ru-RU" sz="3600" b="1" dirty="0">
                <a:latin typeface="Times New Roman" pitchFamily="18" charset="0"/>
              </a:rPr>
            </a:br>
            <a:r>
              <a:rPr lang="ru-RU" sz="3600" dirty="0">
                <a:latin typeface="Times New Roman" pitchFamily="18" charset="0"/>
              </a:rPr>
              <a:t>          </a:t>
            </a:r>
            <a:br>
              <a:rPr lang="ru-RU" sz="3600" dirty="0">
                <a:latin typeface="Times New Roman" pitchFamily="18" charset="0"/>
              </a:rPr>
            </a:br>
            <a:r>
              <a:rPr lang="ru-RU" sz="3600" dirty="0">
                <a:latin typeface="Times New Roman" pitchFamily="18" charset="0"/>
              </a:rPr>
              <a:t>   </a:t>
            </a:r>
            <a:r>
              <a:rPr lang="en-US" sz="4000" dirty="0">
                <a:latin typeface="Times New Roman" pitchFamily="18" charset="0"/>
              </a:rPr>
              <a:t>Piece time rate</a:t>
            </a:r>
            <a:r>
              <a:rPr lang="ru-RU" sz="4000" dirty="0">
                <a:latin typeface="Times New Roman" pitchFamily="18" charset="0"/>
              </a:rPr>
              <a:t> = </a:t>
            </a:r>
            <a:r>
              <a:rPr lang="en-US" sz="4000" dirty="0" err="1">
                <a:latin typeface="Times New Roman" pitchFamily="18" charset="0"/>
              </a:rPr>
              <a:t>Tg</a:t>
            </a:r>
            <a:r>
              <a:rPr lang="ru-RU" sz="4000" dirty="0">
                <a:latin typeface="Times New Roman" pitchFamily="18" charset="0"/>
              </a:rPr>
              <a:t> + </a:t>
            </a:r>
            <a:r>
              <a:rPr lang="en-US" sz="4000" dirty="0">
                <a:latin typeface="Times New Roman" pitchFamily="18" charset="0"/>
              </a:rPr>
              <a:t>Tp</a:t>
            </a:r>
            <a:r>
              <a:rPr lang="ru-RU" sz="4000" dirty="0">
                <a:latin typeface="Times New Roman" pitchFamily="18" charset="0"/>
              </a:rPr>
              <a:t>+</a:t>
            </a:r>
            <a:r>
              <a:rPr lang="en-US" sz="4000" dirty="0">
                <a:latin typeface="Times New Roman" pitchFamily="18" charset="0"/>
              </a:rPr>
              <a:t>Tu</a:t>
            </a:r>
            <a:r>
              <a:rPr lang="ru-RU" sz="4000" dirty="0">
                <a:latin typeface="Times New Roman" pitchFamily="18" charset="0"/>
              </a:rPr>
              <a:t>+</a:t>
            </a:r>
            <a:r>
              <a:rPr lang="en-US" sz="4000" dirty="0" err="1">
                <a:latin typeface="Times New Roman" pitchFamily="18" charset="0"/>
              </a:rPr>
              <a:t>Tfn</a:t>
            </a:r>
            <a:r>
              <a:rPr lang="ru-RU" sz="4000" dirty="0">
                <a:latin typeface="Times New Roman" pitchFamily="18" charset="0"/>
              </a:rPr>
              <a:t>+</a:t>
            </a:r>
            <a:r>
              <a:rPr lang="en-US" sz="4000" dirty="0">
                <a:latin typeface="Times New Roman" pitchFamily="18" charset="0"/>
              </a:rPr>
              <a:t>To</a:t>
            </a:r>
            <a:br>
              <a:rPr lang="en-US" sz="4000" dirty="0">
                <a:latin typeface="Times New Roman" pitchFamily="18" charset="0"/>
              </a:rPr>
            </a:br>
            <a:br>
              <a:rPr lang="ru-RU" sz="3600" dirty="0">
                <a:latin typeface="Times New Roman" pitchFamily="18" charset="0"/>
              </a:rPr>
            </a:br>
            <a:endParaRPr lang="ru-RU" sz="3600" dirty="0">
              <a:latin typeface="Times New Roman" pitchFamily="18" charset="0"/>
            </a:endParaRPr>
          </a:p>
        </p:txBody>
      </p:sp>
      <p:sp>
        <p:nvSpPr>
          <p:cNvPr id="4" name="TextBox 3">
            <a:extLst>
              <a:ext uri="{FF2B5EF4-FFF2-40B4-BE49-F238E27FC236}">
                <a16:creationId xmlns:a16="http://schemas.microsoft.com/office/drawing/2014/main" id="{31F7831F-7409-4B25-B75B-36CBD8CA18AF}"/>
              </a:ext>
            </a:extLst>
          </p:cNvPr>
          <p:cNvSpPr txBox="1"/>
          <p:nvPr/>
        </p:nvSpPr>
        <p:spPr>
          <a:xfrm>
            <a:off x="454152" y="2667000"/>
            <a:ext cx="8229600" cy="3539430"/>
          </a:xfrm>
          <a:prstGeom prst="rect">
            <a:avLst/>
          </a:prstGeom>
          <a:noFill/>
        </p:spPr>
        <p:txBody>
          <a:bodyPr wrap="square">
            <a:spAutoFit/>
          </a:bodyPr>
          <a:lstStyle/>
          <a:p>
            <a:r>
              <a:rPr lang="en-US" sz="2800" dirty="0" err="1">
                <a:latin typeface="Times New Roman" pitchFamily="18" charset="0"/>
              </a:rPr>
              <a:t>Tg</a:t>
            </a:r>
            <a:r>
              <a:rPr lang="ru-RU" sz="2800" dirty="0">
                <a:latin typeface="Times New Roman" pitchFamily="18" charset="0"/>
              </a:rPr>
              <a:t>- </a:t>
            </a:r>
            <a:r>
              <a:rPr lang="en-US" sz="2800" dirty="0">
                <a:latin typeface="Times New Roman" pitchFamily="18" charset="0"/>
              </a:rPr>
              <a:t>main time</a:t>
            </a:r>
            <a:r>
              <a:rPr lang="ru-RU" sz="2800" dirty="0">
                <a:latin typeface="Times New Roman" pitchFamily="18" charset="0"/>
              </a:rPr>
              <a:t>;</a:t>
            </a:r>
            <a:br>
              <a:rPr lang="en-US" sz="2800" dirty="0">
                <a:latin typeface="Times New Roman" pitchFamily="18" charset="0"/>
              </a:rPr>
            </a:br>
            <a:r>
              <a:rPr lang="en-US" sz="2800" dirty="0">
                <a:latin typeface="Times New Roman" pitchFamily="18" charset="0"/>
              </a:rPr>
              <a:t>Tp</a:t>
            </a:r>
            <a:r>
              <a:rPr lang="ru-RU" sz="2800" dirty="0">
                <a:latin typeface="Times New Roman" pitchFamily="18" charset="0"/>
              </a:rPr>
              <a:t>– </a:t>
            </a:r>
            <a:r>
              <a:rPr lang="en-US" sz="2800" dirty="0">
                <a:latin typeface="Times New Roman" pitchFamily="18" charset="0"/>
              </a:rPr>
              <a:t>auxiliary time</a:t>
            </a:r>
            <a:r>
              <a:rPr lang="ru-RU" sz="2800" dirty="0">
                <a:latin typeface="Times New Roman" pitchFamily="18" charset="0"/>
              </a:rPr>
              <a:t>;</a:t>
            </a:r>
            <a:br>
              <a:rPr lang="en-US" sz="2800" dirty="0">
                <a:latin typeface="Times New Roman" pitchFamily="18" charset="0"/>
              </a:rPr>
            </a:br>
            <a:r>
              <a:rPr lang="en-US" sz="2800" dirty="0">
                <a:latin typeface="Times New Roman" pitchFamily="18" charset="0"/>
              </a:rPr>
              <a:t>Tu</a:t>
            </a:r>
            <a:r>
              <a:rPr lang="ru-RU" sz="2800" dirty="0">
                <a:latin typeface="Times New Roman" pitchFamily="18" charset="0"/>
              </a:rPr>
              <a:t>–</a:t>
            </a:r>
            <a:r>
              <a:rPr lang="en-US" sz="2800" dirty="0">
                <a:latin typeface="Times New Roman" pitchFamily="18" charset="0"/>
              </a:rPr>
              <a:t>supplementary time </a:t>
            </a:r>
            <a:r>
              <a:rPr lang="en-US" sz="2800" dirty="0">
                <a:latin typeface="Times New Roman" panose="02020603050405020304" pitchFamily="18" charset="0"/>
                <a:cs typeface="Times New Roman" panose="02020603050405020304" pitchFamily="18" charset="0"/>
              </a:rPr>
              <a:t>(</a:t>
            </a:r>
            <a:r>
              <a:rPr lang="en-US" sz="2800" b="0" i="0" dirty="0">
                <a:solidFill>
                  <a:srgbClr val="222222"/>
                </a:solidFill>
                <a:effectLst/>
                <a:latin typeface="Times New Roman" panose="02020603050405020304" pitchFamily="18" charset="0"/>
                <a:cs typeface="Times New Roman" panose="02020603050405020304" pitchFamily="18" charset="0"/>
              </a:rPr>
              <a:t>maintaining the work station’s ability to work)</a:t>
            </a:r>
            <a:r>
              <a:rPr lang="ru-RU" sz="2800" dirty="0">
                <a:latin typeface="Times New Roman" panose="02020603050405020304" pitchFamily="18" charset="0"/>
                <a:cs typeface="Times New Roman" panose="02020603050405020304" pitchFamily="18" charset="0"/>
              </a:rPr>
              <a:t>;</a:t>
            </a:r>
            <a:br>
              <a:rPr lang="en-US" sz="2800" dirty="0">
                <a:latin typeface="Times New Roman" pitchFamily="18" charset="0"/>
              </a:rPr>
            </a:br>
            <a:r>
              <a:rPr lang="en-US" sz="2800" dirty="0" err="1">
                <a:latin typeface="Times New Roman" pitchFamily="18" charset="0"/>
              </a:rPr>
              <a:t>Tfn</a:t>
            </a:r>
            <a:r>
              <a:rPr lang="ru-RU" sz="2800" dirty="0">
                <a:latin typeface="Times New Roman" pitchFamily="18" charset="0"/>
              </a:rPr>
              <a:t>– </a:t>
            </a:r>
            <a:r>
              <a:rPr lang="en-US" sz="2800" dirty="0">
                <a:latin typeface="Times New Roman" pitchFamily="18" charset="0"/>
              </a:rPr>
              <a:t>the time of natural needs</a:t>
            </a:r>
            <a:r>
              <a:rPr lang="ru-RU" sz="2800" dirty="0">
                <a:latin typeface="Times New Roman" pitchFamily="18" charset="0"/>
              </a:rPr>
              <a:t>;</a:t>
            </a:r>
            <a:br>
              <a:rPr lang="en-US" sz="2800" dirty="0">
                <a:latin typeface="Times New Roman" pitchFamily="18" charset="0"/>
              </a:rPr>
            </a:br>
            <a:r>
              <a:rPr lang="en-US" sz="2800" dirty="0">
                <a:latin typeface="Times New Roman" pitchFamily="18" charset="0"/>
              </a:rPr>
              <a:t>To</a:t>
            </a:r>
            <a:r>
              <a:rPr lang="ru-RU" sz="2800" dirty="0">
                <a:latin typeface="Times New Roman" pitchFamily="18" charset="0"/>
              </a:rPr>
              <a:t>– </a:t>
            </a:r>
            <a:r>
              <a:rPr lang="en-US" sz="2800" dirty="0">
                <a:latin typeface="Times New Roman" pitchFamily="18" charset="0"/>
              </a:rPr>
              <a:t>service </a:t>
            </a:r>
            <a:r>
              <a:rPr lang="en-US" sz="2800" dirty="0">
                <a:latin typeface="Times New Roman" panose="02020603050405020304" pitchFamily="18" charset="0"/>
                <a:cs typeface="Times New Roman" panose="02020603050405020304" pitchFamily="18" charset="0"/>
              </a:rPr>
              <a:t>time (i</a:t>
            </a:r>
            <a:r>
              <a:rPr lang="en-US" sz="2800" b="0" i="0" dirty="0">
                <a:solidFill>
                  <a:srgbClr val="222222"/>
                </a:solidFill>
                <a:effectLst/>
                <a:latin typeface="Times New Roman" panose="02020603050405020304" pitchFamily="18" charset="0"/>
                <a:cs typeface="Times New Roman" panose="02020603050405020304" pitchFamily="18" charset="0"/>
              </a:rPr>
              <a:t>ncludes technical support time and organizational)</a:t>
            </a:r>
            <a:r>
              <a:rPr lang="ru-RU" sz="2800" dirty="0">
                <a:latin typeface="Times New Roman" pitchFamily="18" charset="0"/>
              </a:rPr>
              <a:t>;</a:t>
            </a:r>
            <a:br>
              <a:rPr lang="en-US" sz="2800" dirty="0">
                <a:latin typeface="Times New Roman" pitchFamily="18" charset="0"/>
              </a:rPr>
            </a:br>
            <a:r>
              <a:rPr lang="en-US" sz="2800" dirty="0" err="1">
                <a:latin typeface="Times New Roman" pitchFamily="18" charset="0"/>
              </a:rPr>
              <a:t>Tpz</a:t>
            </a:r>
            <a:r>
              <a:rPr lang="ru-RU" sz="2800" dirty="0">
                <a:latin typeface="Times New Roman" pitchFamily="18" charset="0"/>
              </a:rPr>
              <a:t>– </a:t>
            </a:r>
            <a:r>
              <a:rPr lang="en-US" sz="2800" dirty="0">
                <a:latin typeface="Times New Roman" pitchFamily="18" charset="0"/>
              </a:rPr>
              <a:t>preparation and completion time</a:t>
            </a:r>
            <a:r>
              <a:rPr lang="ru-RU" sz="2800"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304800" y="0"/>
            <a:ext cx="8382000" cy="6858000"/>
          </a:xfrm>
        </p:spPr>
        <p:txBody>
          <a:bodyPr/>
          <a:lstStyle/>
          <a:p>
            <a:r>
              <a:rPr lang="en-US" sz="4000" b="1" dirty="0">
                <a:latin typeface="Times New Roman" pitchFamily="18" charset="0"/>
              </a:rPr>
              <a:t>METHODS OF NORMALIZATION </a:t>
            </a:r>
            <a:br>
              <a:rPr lang="en-US" b="1" dirty="0">
                <a:latin typeface="Times New Roman" pitchFamily="18" charset="0"/>
              </a:rPr>
            </a:br>
            <a:br>
              <a:rPr lang="en-US" b="1" dirty="0">
                <a:latin typeface="Times New Roman" pitchFamily="18" charset="0"/>
              </a:rPr>
            </a:br>
            <a:r>
              <a:rPr lang="en-US" dirty="0">
                <a:latin typeface="Times New Roman" pitchFamily="18" charset="0"/>
              </a:rPr>
              <a:t>The analytical method is based on a preliminary analysis of the production capabilities of the workplace and the determination of the required costs for each element and the operation as a whole.</a:t>
            </a:r>
            <a:endParaRPr lang="ru-RU" dirty="0">
              <a:latin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304800" y="0"/>
            <a:ext cx="8458200" cy="6858000"/>
          </a:xfrm>
        </p:spPr>
        <p:txBody>
          <a:bodyPr/>
          <a:lstStyle/>
          <a:p>
            <a:r>
              <a:rPr lang="en-US" sz="4000" b="1" dirty="0">
                <a:latin typeface="Times New Roman" pitchFamily="18" charset="0"/>
              </a:rPr>
              <a:t>The analytical method is normalized in the following order: </a:t>
            </a:r>
            <a:br>
              <a:rPr lang="en-US" sz="4000" dirty="0">
                <a:latin typeface="Times New Roman" pitchFamily="18" charset="0"/>
              </a:rPr>
            </a:br>
            <a:br>
              <a:rPr lang="en-US" sz="4000" dirty="0">
                <a:latin typeface="Times New Roman" pitchFamily="18" charset="0"/>
              </a:rPr>
            </a:br>
            <a:r>
              <a:rPr lang="en-US" sz="4000" dirty="0">
                <a:latin typeface="Times New Roman" pitchFamily="18" charset="0"/>
              </a:rPr>
              <a:t>1) the operation is divided into its constituent elements; </a:t>
            </a:r>
            <a:br>
              <a:rPr lang="en-US" sz="4000" dirty="0">
                <a:latin typeface="Times New Roman" pitchFamily="18" charset="0"/>
              </a:rPr>
            </a:br>
            <a:br>
              <a:rPr lang="en-US" sz="4000" dirty="0">
                <a:latin typeface="Times New Roman" pitchFamily="18" charset="0"/>
              </a:rPr>
            </a:br>
            <a:r>
              <a:rPr lang="en-US" sz="4000" dirty="0">
                <a:latin typeface="Times New Roman" pitchFamily="18" charset="0"/>
              </a:rPr>
              <a:t>2) factors influencing the duration of each element (technical, psychophysiological, etc.) are determined;</a:t>
            </a:r>
            <a:endParaRPr lang="ru-RU" sz="4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04800" y="0"/>
            <a:ext cx="8458200" cy="6858000"/>
          </a:xfrm>
        </p:spPr>
        <p:txBody>
          <a:bodyPr/>
          <a:lstStyle/>
          <a:p>
            <a:r>
              <a:rPr lang="en-US" dirty="0">
                <a:latin typeface="Times New Roman" pitchFamily="18" charset="0"/>
              </a:rPr>
              <a:t>3) the rational composition of the operation and the sequence of its elements are designed; </a:t>
            </a:r>
            <a:br>
              <a:rPr lang="en-US" dirty="0">
                <a:latin typeface="Times New Roman" pitchFamily="18" charset="0"/>
              </a:rPr>
            </a:br>
            <a:br>
              <a:rPr lang="en-US" dirty="0">
                <a:latin typeface="Times New Roman" pitchFamily="18" charset="0"/>
              </a:rPr>
            </a:br>
            <a:r>
              <a:rPr lang="en-US" dirty="0">
                <a:latin typeface="Times New Roman" pitchFamily="18" charset="0"/>
              </a:rPr>
              <a:t>4) the time spent on each projected element is calculated and the time norm for the operation as a whole is determined.</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381000" y="0"/>
            <a:ext cx="8382000" cy="6858000"/>
          </a:xfrm>
        </p:spPr>
        <p:txBody>
          <a:bodyPr/>
          <a:lstStyle/>
          <a:p>
            <a:r>
              <a:rPr lang="en-US" b="1" dirty="0">
                <a:latin typeface="Times New Roman" pitchFamily="18" charset="0"/>
              </a:rPr>
              <a:t>The analytical method has two varieties: </a:t>
            </a:r>
            <a:br>
              <a:rPr lang="en-US" dirty="0">
                <a:latin typeface="Times New Roman" pitchFamily="18" charset="0"/>
              </a:rPr>
            </a:br>
            <a:br>
              <a:rPr lang="en-US" dirty="0">
                <a:latin typeface="Times New Roman" pitchFamily="18" charset="0"/>
              </a:rPr>
            </a:br>
            <a:r>
              <a:rPr lang="en-US" dirty="0">
                <a:latin typeface="Times New Roman" pitchFamily="18" charset="0"/>
              </a:rPr>
              <a:t>- </a:t>
            </a:r>
            <a:r>
              <a:rPr lang="en-US" b="1" dirty="0">
                <a:latin typeface="Times New Roman" pitchFamily="18" charset="0"/>
              </a:rPr>
              <a:t>analytical-calculation method</a:t>
            </a:r>
            <a:r>
              <a:rPr lang="en-US" dirty="0">
                <a:latin typeface="Times New Roman" pitchFamily="18" charset="0"/>
              </a:rPr>
              <a:t>, in accordance with which the time spent is determined according to previously developed scientifically grounded industry standards;</a:t>
            </a:r>
            <a:endParaRPr lang="ru-RU" dirty="0">
              <a:latin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381000" y="0"/>
            <a:ext cx="8458200" cy="6858000"/>
          </a:xfrm>
        </p:spPr>
        <p:txBody>
          <a:bodyPr/>
          <a:lstStyle/>
          <a:p>
            <a:r>
              <a:rPr lang="en-US" sz="4000" dirty="0">
                <a:latin typeface="Times New Roman" pitchFamily="18" charset="0"/>
              </a:rPr>
              <a:t>- </a:t>
            </a:r>
            <a:r>
              <a:rPr lang="en-US" sz="4000" b="1" dirty="0">
                <a:latin typeface="Times New Roman" pitchFamily="18" charset="0"/>
              </a:rPr>
              <a:t>analytical and research method</a:t>
            </a:r>
            <a:r>
              <a:rPr lang="en-US" sz="4000" dirty="0">
                <a:latin typeface="Times New Roman" pitchFamily="18" charset="0"/>
              </a:rPr>
              <a:t>, when using which the time spent on an element of the operation and the operation as a whole is established on the basis of direct measurements of these costs in the workplace.</a:t>
            </a:r>
            <a:endParaRPr lang="ru-RU" dirty="0">
              <a:latin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0" y="0"/>
            <a:ext cx="9144000" cy="6858000"/>
          </a:xfrm>
        </p:spPr>
        <p:txBody>
          <a:bodyPr/>
          <a:lstStyle/>
          <a:p>
            <a:r>
              <a:rPr lang="en-US" sz="4000" b="1" dirty="0">
                <a:latin typeface="Times New Roman" pitchFamily="18" charset="0"/>
              </a:rPr>
              <a:t>RESEARCH OF THE LABOR PROCESS </a:t>
            </a:r>
            <a:br>
              <a:rPr lang="en-US" sz="4000" b="1" dirty="0">
                <a:latin typeface="Times New Roman" pitchFamily="18" charset="0"/>
              </a:rPr>
            </a:br>
            <a:br>
              <a:rPr lang="en-US" sz="4000" dirty="0">
                <a:latin typeface="Times New Roman" pitchFamily="18" charset="0"/>
              </a:rPr>
            </a:br>
            <a:r>
              <a:rPr lang="en-US" sz="4000" dirty="0">
                <a:latin typeface="Times New Roman" pitchFamily="18" charset="0"/>
              </a:rPr>
              <a:t>For the study of the labor process, it is advisable to use: </a:t>
            </a:r>
            <a:br>
              <a:rPr lang="en-US" sz="4000" dirty="0">
                <a:latin typeface="Times New Roman" pitchFamily="18" charset="0"/>
              </a:rPr>
            </a:br>
            <a:br>
              <a:rPr lang="en-US" sz="4000" dirty="0">
                <a:latin typeface="Times New Roman" pitchFamily="18" charset="0"/>
              </a:rPr>
            </a:br>
            <a:r>
              <a:rPr lang="en-US" sz="4000" dirty="0">
                <a:latin typeface="Times New Roman" pitchFamily="18" charset="0"/>
              </a:rPr>
              <a:t>- timing (the duration of the investigated elements of the operational time for a specific type of product is recorded);</a:t>
            </a:r>
            <a:endParaRPr lang="ru-RU" dirty="0">
              <a:latin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381000" y="0"/>
            <a:ext cx="8382000" cy="6858000"/>
          </a:xfrm>
        </p:spPr>
        <p:txBody>
          <a:bodyPr>
            <a:normAutofit/>
          </a:bodyPr>
          <a:lstStyle/>
          <a:p>
            <a:pPr>
              <a:buFontTx/>
              <a:buChar char="-"/>
            </a:pPr>
            <a:r>
              <a:rPr lang="en-US" sz="4000" dirty="0">
                <a:latin typeface="Times New Roman" pitchFamily="18" charset="0"/>
              </a:rPr>
              <a:t> photo of the working day (time costs for all types of work and breaks that were observed during a certain period of time are set); </a:t>
            </a:r>
            <a:br>
              <a:rPr lang="en-US" sz="4000" dirty="0">
                <a:latin typeface="Times New Roman" pitchFamily="18" charset="0"/>
              </a:rPr>
            </a:br>
            <a:br>
              <a:rPr lang="en-US" sz="4000" dirty="0">
                <a:latin typeface="Times New Roman" pitchFamily="18" charset="0"/>
              </a:rPr>
            </a:br>
            <a:r>
              <a:rPr lang="en-US" sz="4000" dirty="0">
                <a:latin typeface="Times New Roman" pitchFamily="18" charset="0"/>
              </a:rPr>
              <a:t>- photo timing (used to simultaneously determine the structure of time and duration of individual elements of a production operation).</a:t>
            </a:r>
            <a:endParaRPr lang="ru-RU" sz="4000" dirty="0">
              <a:latin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57200" y="0"/>
            <a:ext cx="8382000" cy="6858000"/>
          </a:xfrm>
        </p:spPr>
        <p:txBody>
          <a:bodyPr/>
          <a:lstStyle/>
          <a:p>
            <a:r>
              <a:rPr lang="en-US" dirty="0">
                <a:latin typeface="Times New Roman" pitchFamily="18" charset="0"/>
              </a:rPr>
              <a:t>Timing observations consist in the study and measurement of the costs of working time for the implementation of basic and auxiliary techniques and movements, which are repeated many times during operations, or for work elements that are cyclically repeated during the shift.</a:t>
            </a: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381000" y="0"/>
            <a:ext cx="8382000" cy="6858000"/>
          </a:xfrm>
        </p:spPr>
        <p:txBody>
          <a:bodyPr/>
          <a:lstStyle/>
          <a:p>
            <a:r>
              <a:rPr lang="en-US" b="1" dirty="0">
                <a:latin typeface="Times New Roman" pitchFamily="18" charset="0"/>
              </a:rPr>
              <a:t>The purpose of timing is</a:t>
            </a:r>
            <a:r>
              <a:rPr lang="en-US" dirty="0">
                <a:latin typeface="Times New Roman" pitchFamily="18" charset="0"/>
              </a:rPr>
              <a:t>: the development of standards for the main and auxiliary time, depending on the various organizational and technical conditions of production.</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304800" y="0"/>
            <a:ext cx="8382000" cy="6858000"/>
          </a:xfrm>
        </p:spPr>
        <p:txBody>
          <a:bodyPr/>
          <a:lstStyle/>
          <a:p>
            <a:r>
              <a:rPr lang="en-US" b="1" dirty="0">
                <a:latin typeface="Times New Roman" pitchFamily="18" charset="0"/>
              </a:rPr>
              <a:t>Timing consists of the following stages: </a:t>
            </a:r>
            <a:r>
              <a:rPr lang="en-US" dirty="0">
                <a:latin typeface="Times New Roman" pitchFamily="18" charset="0"/>
              </a:rPr>
              <a:t>preparation for timing, observation, processing of observation data, analysis of timing results and development of organizational and technical measures to rationalize the composition and structure of operations.</a:t>
            </a:r>
            <a:endParaRPr lang="ru-RU" dirty="0">
              <a:latin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304800" y="0"/>
            <a:ext cx="8305800" cy="6858000"/>
          </a:xfrm>
        </p:spPr>
        <p:txBody>
          <a:bodyPr/>
          <a:lstStyle/>
          <a:p>
            <a:r>
              <a:rPr lang="en-US" dirty="0">
                <a:latin typeface="Times New Roman" pitchFamily="18" charset="0"/>
              </a:rPr>
              <a:t>The coefficient of stability of the time series is the ratio of the maximum value of the given series t max to the minimum t min:</a:t>
            </a:r>
            <a:br>
              <a:rPr lang="ru-RU" dirty="0">
                <a:latin typeface="Times New Roman" pitchFamily="18" charset="0"/>
              </a:rPr>
            </a:br>
            <a:br>
              <a:rPr lang="ru-RU" dirty="0">
                <a:latin typeface="Times New Roman" pitchFamily="18" charset="0"/>
              </a:rPr>
            </a:br>
            <a:r>
              <a:rPr lang="en-US" dirty="0">
                <a:latin typeface="Times New Roman" pitchFamily="18" charset="0"/>
              </a:rPr>
              <a:t>coefficient of stability</a:t>
            </a:r>
            <a:r>
              <a:rPr lang="ru-RU" dirty="0">
                <a:latin typeface="Times New Roman" pitchFamily="18" charset="0"/>
              </a:rPr>
              <a:t> = </a:t>
            </a:r>
            <a:r>
              <a:rPr lang="en-US" dirty="0">
                <a:latin typeface="Times New Roman" pitchFamily="18" charset="0"/>
              </a:rPr>
              <a:t>t</a:t>
            </a:r>
            <a:r>
              <a:rPr lang="ru-RU" dirty="0">
                <a:latin typeface="Times New Roman" pitchFamily="18" charset="0"/>
              </a:rPr>
              <a:t> мах/ </a:t>
            </a:r>
            <a:r>
              <a:rPr lang="en-US" dirty="0">
                <a:latin typeface="Times New Roman" pitchFamily="18" charset="0"/>
              </a:rPr>
              <a:t>t min</a:t>
            </a: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0" y="0"/>
            <a:ext cx="9144000" cy="1417638"/>
          </a:xfrm>
        </p:spPr>
        <p:txBody>
          <a:bodyPr/>
          <a:lstStyle/>
          <a:p>
            <a:r>
              <a:rPr lang="en-US" sz="4000" dirty="0">
                <a:latin typeface="Times New Roman" pitchFamily="18" charset="0"/>
              </a:rPr>
              <a:t>Standard coefficient of stability</a:t>
            </a:r>
            <a:endParaRPr lang="ru-RU" sz="4000" dirty="0"/>
          </a:p>
        </p:txBody>
      </p:sp>
      <p:graphicFrame>
        <p:nvGraphicFramePr>
          <p:cNvPr id="137219" name="Group 3"/>
          <p:cNvGraphicFramePr>
            <a:graphicFrameLocks noGrp="1"/>
          </p:cNvGraphicFramePr>
          <p:nvPr>
            <p:ph type="tbl" idx="1"/>
            <p:extLst>
              <p:ext uri="{D42A27DB-BD31-4B8C-83A1-F6EECF244321}">
                <p14:modId xmlns:p14="http://schemas.microsoft.com/office/powerpoint/2010/main" val="3746294965"/>
              </p:ext>
            </p:extLst>
          </p:nvPr>
        </p:nvGraphicFramePr>
        <p:xfrm>
          <a:off x="0" y="1371600"/>
          <a:ext cx="9144000" cy="5486402"/>
        </p:xfrm>
        <a:graphic>
          <a:graphicData uri="http://schemas.openxmlformats.org/drawingml/2006/table">
            <a:tbl>
              <a:tblPr/>
              <a:tblGrid>
                <a:gridCol w="2295525">
                  <a:extLst>
                    <a:ext uri="{9D8B030D-6E8A-4147-A177-3AD203B41FA5}">
                      <a16:colId xmlns:a16="http://schemas.microsoft.com/office/drawing/2014/main" val="20000"/>
                    </a:ext>
                  </a:extLst>
                </a:gridCol>
                <a:gridCol w="2725738">
                  <a:extLst>
                    <a:ext uri="{9D8B030D-6E8A-4147-A177-3AD203B41FA5}">
                      <a16:colId xmlns:a16="http://schemas.microsoft.com/office/drawing/2014/main" val="20001"/>
                    </a:ext>
                  </a:extLst>
                </a:gridCol>
                <a:gridCol w="1595437">
                  <a:extLst>
                    <a:ext uri="{9D8B030D-6E8A-4147-A177-3AD203B41FA5}">
                      <a16:colId xmlns:a16="http://schemas.microsoft.com/office/drawing/2014/main" val="20002"/>
                    </a:ext>
                  </a:extLst>
                </a:gridCol>
                <a:gridCol w="1400175">
                  <a:extLst>
                    <a:ext uri="{9D8B030D-6E8A-4147-A177-3AD203B41FA5}">
                      <a16:colId xmlns:a16="http://schemas.microsoft.com/office/drawing/2014/main" val="20003"/>
                    </a:ext>
                  </a:extLst>
                </a:gridCol>
                <a:gridCol w="1127125">
                  <a:extLst>
                    <a:ext uri="{9D8B030D-6E8A-4147-A177-3AD203B41FA5}">
                      <a16:colId xmlns:a16="http://schemas.microsoft.com/office/drawing/2014/main" val="20004"/>
                    </a:ext>
                  </a:extLst>
                </a:gridCol>
              </a:tblGrid>
              <a:tr h="538163">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The type of production at this workplace</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Duration of the studied element of work, sec</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Standard coefficient</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1249363">
                <a:tc vMerge="1">
                  <a:txBody>
                    <a:bodyPr/>
                    <a:lstStyle/>
                    <a:p>
                      <a:endParaRPr lang="ru-RU"/>
                    </a:p>
                  </a:txBody>
                  <a:tcPr/>
                </a:tc>
                <a:tc vMerge="1">
                  <a:txBody>
                    <a:bodyPr/>
                    <a:lstStyle/>
                    <a:p>
                      <a:endParaRPr lang="ru-RU"/>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Machine</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work</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Machine</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-hand work</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Hand</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work</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937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Massive</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Up to 10 </a:t>
                      </a:r>
                    </a:p>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Over 10</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1,2</a:t>
                      </a:r>
                    </a:p>
                    <a:p>
                      <a:pPr marL="342900" marR="0" lvl="0" indent="-152400" algn="ctr"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1,1</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33375"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 1,5</a:t>
                      </a:r>
                    </a:p>
                    <a:p>
                      <a:pPr marL="342900" marR="0" lvl="0" indent="-333375" algn="ctr"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 1,2</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2,0</a:t>
                      </a:r>
                    </a:p>
                    <a:p>
                      <a:pPr marL="342900" marR="0" lvl="0" indent="-152400" algn="ctr"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1,5</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953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Large-scale</a:t>
                      </a:r>
                      <a:endParaRPr kumimoji="0" lang="ru-RU" sz="2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production</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Up to 10 </a:t>
                      </a:r>
                    </a:p>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Over 10</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1,2</a:t>
                      </a:r>
                    </a:p>
                    <a:p>
                      <a:pPr marL="342900" marR="0" lvl="0" indent="-152400" algn="ctr"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1,1</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33375"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 1,6</a:t>
                      </a:r>
                    </a:p>
                    <a:p>
                      <a:pPr marL="342900" marR="0" lvl="0" indent="-333375" algn="ctr"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 1,3</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2,3</a:t>
                      </a:r>
                    </a:p>
                    <a:p>
                      <a:pPr marL="342900" marR="0" lvl="0" indent="-152400" algn="ctr"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1,7</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953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Serial production</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Up to 10 </a:t>
                      </a:r>
                    </a:p>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Over 10</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1,2</a:t>
                      </a:r>
                    </a:p>
                    <a:p>
                      <a:pPr marL="342900" marR="0" lvl="0" indent="-152400" algn="ctr"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1,1</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33375"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Times New Roman" pitchFamily="18" charset="0"/>
                          <a:cs typeface="Times New Roman" pitchFamily="18" charset="0"/>
                        </a:rPr>
                        <a:t> 2,0</a:t>
                      </a:r>
                    </a:p>
                    <a:p>
                      <a:pPr marL="342900" marR="0" lvl="0" indent="-333375" algn="ctr"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Times New Roman" pitchFamily="18" charset="0"/>
                          <a:cs typeface="Times New Roman" pitchFamily="18" charset="0"/>
                        </a:rPr>
                        <a:t> 1,6</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15240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2,5</a:t>
                      </a:r>
                    </a:p>
                    <a:p>
                      <a:pPr marL="342900" marR="0" lvl="0" indent="-152400" algn="ctr"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2,3</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144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Small-scale and</a:t>
                      </a:r>
                      <a:endParaRPr kumimoji="0" lang="ru-RU" sz="20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single</a:t>
                      </a:r>
                      <a:r>
                        <a:rPr kumimoji="0" lang="ru-RU" sz="20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2000" b="0" i="0" u="none" strike="noStrike" cap="none" normalizeH="0" baseline="0" dirty="0">
                          <a:ln>
                            <a:noFill/>
                          </a:ln>
                          <a:solidFill>
                            <a:schemeClr val="tx1"/>
                          </a:solidFill>
                          <a:effectLst/>
                          <a:latin typeface="Times New Roman" pitchFamily="18" charset="0"/>
                          <a:cs typeface="Times New Roman" pitchFamily="18" charset="0"/>
                        </a:rPr>
                        <a:t>production</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1,2</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a:ln>
                            <a:noFill/>
                          </a:ln>
                          <a:solidFill>
                            <a:schemeClr val="tx1"/>
                          </a:solidFill>
                          <a:effectLst/>
                          <a:latin typeface="Times New Roman" pitchFamily="18" charset="0"/>
                          <a:cs typeface="Times New Roman" pitchFamily="18" charset="0"/>
                        </a:rPr>
                        <a:t> 2,0</a:t>
                      </a:r>
                      <a:endParaRPr kumimoji="0" lang="ru-RU" sz="20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Times New Roman" pitchFamily="18" charset="0"/>
                          <a:cs typeface="Times New Roman" pitchFamily="18" charset="0"/>
                        </a:rPr>
                        <a:t>3,0</a:t>
                      </a:r>
                      <a:endParaRPr kumimoji="0" lang="ru-RU" sz="2000" b="0" i="0" u="none" strike="noStrike" cap="none" normalizeH="0" baseline="0" dirty="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TotalTime>
  <Words>1773</Words>
  <Application>Microsoft Office PowerPoint</Application>
  <PresentationFormat>Экран (4:3)</PresentationFormat>
  <Paragraphs>112</Paragraphs>
  <Slides>29</Slides>
  <Notes>2</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29</vt:i4>
      </vt:variant>
    </vt:vector>
  </HeadingPairs>
  <TitlesOfParts>
    <vt:vector size="33" baseType="lpstr">
      <vt:lpstr>Arial</vt:lpstr>
      <vt:lpstr>Calibri</vt:lpstr>
      <vt:lpstr>Times New Roman</vt:lpstr>
      <vt:lpstr>Office Theme</vt:lpstr>
      <vt:lpstr>Labor productivity: essence, role in the development of the enterprise, methods of its measurement. </vt:lpstr>
      <vt:lpstr>Labor productivity is understood as the effectiveness (efficiency) of the work of an individual employee or a whole team in the process of manufacturing products or providing services.  Under the productivity of living labor, it is customary to understand its ability to produce a certain amount of output per unit of time.  Labor productivity can be characterized either by a direct indicator - the production of products per unit of spent working time, or by the inverse indicator - by labor intensity (the cost of working time per unit of output). </vt:lpstr>
      <vt:lpstr>Labor intensity is the cost of working time for the production of a unit of output.  </vt:lpstr>
      <vt:lpstr>Презентация PowerPoint</vt:lpstr>
      <vt:lpstr>Презентация PowerPoint</vt:lpstr>
      <vt:lpstr>Презентация PowerPoint</vt:lpstr>
      <vt:lpstr>ORGANIZATION OF LABOR AT THE ENTERPRISE</vt:lpstr>
      <vt:lpstr>The organization of labor includes labor rationing as a necessary constituent element. The purpose of labor rationing is to determine the necessary costs and results of labor, to establish the relationship between the number of employees and the number of pieces of equipment.</vt:lpstr>
      <vt:lpstr>Frederick Winston Taylor is rightfully considered the founder of modern management.  4 scientific principles (management rules):  - creation of a scientific foundation that replaces old, purely practical methods of work; scientific research of each separate type of labor activity;  - selection of workers and managers on the basis of scientific criteria, their professional selection and vocational training;</vt:lpstr>
      <vt:lpstr>- cooperation of the administration with workers in the practical implementation of the scientific organization of labor;   - equal and fair distribution of duties (responsibilities) between workers and managers.</vt:lpstr>
      <vt:lpstr>The rationing of labor at the enterprise provides:   - determination of the planned labor intensity of the manufacture of individual parts, assemblies and the product as a whole;   - calculation of the required number of employees both by profession and by qualifications;   - assessment of the results of work, the establishment of wage funds and material incentives;</vt:lpstr>
      <vt:lpstr> assessment of the effectiveness of the introduction of new technology;   - substantiation of the plan for increasing labor productivity;   - calculation of production programs of workshops, sections, groups, individual workplaces; </vt:lpstr>
      <vt:lpstr> determining the amount of equipment required;   - assessment of the organizational level of workplaces during certification and the development of optimal options for their organization and maintenance.</vt:lpstr>
      <vt:lpstr>The norm of time is the duration of the working time required to manufacture a unit of production or to perform a certain amount of work. The rate of time usually consists of two parts:   - the rate of the preparatory and final time, which is set for all a given amount of production and does not depend on its value; </vt:lpstr>
      <vt:lpstr>- the norm of piece time, which includes operational time (including the main time spent on changing the subject of labor, and auxiliary time, when raw materials are loaded, finished products are taken off, equipment management), the time for servicing the workplace, the time of breaks provided for by the technology and organization of production.</vt:lpstr>
      <vt:lpstr>The norm of time (T) in general can be represented as:   T = Tg+Tp+ Tu+ Tfn+ To+Tpz</vt:lpstr>
      <vt:lpstr>Рiece rate system:               Piece time rate = Tg + Tp+Tu+Tfn+To  </vt:lpstr>
      <vt:lpstr>METHODS OF NORMALIZATION   The analytical method is based on a preliminary analysis of the production capabilities of the workplace and the determination of the required costs for each element and the operation as a whole.</vt:lpstr>
      <vt:lpstr>The analytical method is normalized in the following order:   1) the operation is divided into its constituent elements;   2) factors influencing the duration of each element (technical, psychophysiological, etc.) are determined;</vt:lpstr>
      <vt:lpstr>3) the rational composition of the operation and the sequence of its elements are designed;   4) the time spent on each projected element is calculated and the time norm for the operation as a whole is determined.</vt:lpstr>
      <vt:lpstr>The analytical method has two varieties:   - analytical-calculation method, in accordance with which the time spent is determined according to previously developed scientifically grounded industry standards;</vt:lpstr>
      <vt:lpstr>- analytical and research method, when using which the time spent on an element of the operation and the operation as a whole is established on the basis of direct measurements of these costs in the workplace.</vt:lpstr>
      <vt:lpstr>RESEARCH OF THE LABOR PROCESS   For the study of the labor process, it is advisable to use:   - timing (the duration of the investigated elements of the operational time for a specific type of product is recorded);</vt:lpstr>
      <vt:lpstr> photo of the working day (time costs for all types of work and breaks that were observed during a certain period of time are set);   - photo timing (used to simultaneously determine the structure of time and duration of individual elements of a production operation).</vt:lpstr>
      <vt:lpstr>Timing observations consist in the study and measurement of the costs of working time for the implementation of basic and auxiliary techniques and movements, which are repeated many times during operations, or for work elements that are cyclically repeated during the shift.</vt:lpstr>
      <vt:lpstr>The purpose of timing is: the development of standards for the main and auxiliary time, depending on the various organizational and technical conditions of production.</vt:lpstr>
      <vt:lpstr>Timing consists of the following stages: preparation for timing, observation, processing of observation data, analysis of timing results and development of organizational and technical measures to rationalize the composition and structure of operations.</vt:lpstr>
      <vt:lpstr>The coefficient of stability of the time series is the ratio of the maximum value of the given series t max to the minimum t min:  coefficient of stability = t мах/ t min</vt:lpstr>
      <vt:lpstr>Standard coefficient of stability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КАДРЫ ПРЕДПРИЯТИЯ.   ПРОИЗВОДИТЕЛЬНОСТЬ ТРУДА.</dc:title>
  <dc:creator>Алия Кабдулшарипова</dc:creator>
  <cp:lastModifiedBy>User</cp:lastModifiedBy>
  <cp:revision>21</cp:revision>
  <dcterms:created xsi:type="dcterms:W3CDTF">2021-08-25T14:50:50Z</dcterms:created>
  <dcterms:modified xsi:type="dcterms:W3CDTF">2021-09-11T11:34:19Z</dcterms:modified>
</cp:coreProperties>
</file>